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74" r:id="rId5"/>
    <p:sldId id="263" r:id="rId6"/>
    <p:sldId id="267" r:id="rId7"/>
    <p:sldId id="268" r:id="rId8"/>
    <p:sldId id="260" r:id="rId9"/>
    <p:sldId id="269" r:id="rId10"/>
    <p:sldId id="261" r:id="rId11"/>
    <p:sldId id="275" r:id="rId12"/>
    <p:sldId id="262" r:id="rId13"/>
    <p:sldId id="270" r:id="rId14"/>
    <p:sldId id="264" r:id="rId15"/>
    <p:sldId id="265"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413285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198379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45323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733464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649260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94435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417397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400071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266883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7971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281108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68322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3906181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4160952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130785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62EED7F-B661-442E-9572-6A69F8DBC7F6}" type="datetimeFigureOut">
              <a:rPr lang="ru-RU" smtClean="0"/>
              <a:pPr/>
              <a:t>14.10.2016</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2085944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2EED7F-B661-442E-9572-6A69F8DBC7F6}" type="datetimeFigureOut">
              <a:rPr lang="ru-RU" smtClean="0"/>
              <a:pPr/>
              <a:t>14.10.2016</a:t>
            </a:fld>
            <a:endParaRPr lang="ru-RU"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86CC0261-8966-42B9-A2DA-B83BCB67A5B8}" type="slidenum">
              <a:rPr lang="ru-RU" smtClean="0"/>
              <a:pPr/>
              <a:t>‹#›</a:t>
            </a:fld>
            <a:endParaRPr lang="ru-RU" dirty="0"/>
          </a:p>
        </p:txBody>
      </p:sp>
    </p:spTree>
    <p:extLst>
      <p:ext uri="{BB962C8B-B14F-4D97-AF65-F5344CB8AC3E}">
        <p14:creationId xmlns="" xmlns:p14="http://schemas.microsoft.com/office/powerpoint/2010/main" val="659617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3233" y="548680"/>
            <a:ext cx="7823423" cy="1656184"/>
          </a:xfrm>
        </p:spPr>
        <p:txBody>
          <a:bodyPr/>
          <a:lstStyle/>
          <a:p>
            <a:pPr marL="182880" indent="0" algn="ctr">
              <a:lnSpc>
                <a:spcPct val="80000"/>
              </a:lnSpc>
              <a:buNone/>
            </a:pPr>
            <a:r>
              <a:rPr lang="en-US" sz="4800" smtClean="0">
                <a:solidFill>
                  <a:schemeClr val="tx1"/>
                </a:solidFill>
              </a:rPr>
              <a:t>6</a:t>
            </a:r>
            <a:r>
              <a:rPr lang="kk-KZ" sz="4800" smtClean="0">
                <a:solidFill>
                  <a:schemeClr val="tx1"/>
                </a:solidFill>
                <a:effectLst/>
              </a:rPr>
              <a:t> </a:t>
            </a:r>
            <a:r>
              <a:rPr lang="kk-KZ" sz="4800" dirty="0" smtClean="0">
                <a:solidFill>
                  <a:schemeClr val="tx1"/>
                </a:solidFill>
                <a:effectLst/>
              </a:rPr>
              <a:t>дәріс.</a:t>
            </a:r>
            <a:br>
              <a:rPr lang="kk-KZ" sz="4800" dirty="0" smtClean="0">
                <a:solidFill>
                  <a:schemeClr val="tx1"/>
                </a:solidFill>
                <a:effectLst/>
              </a:rPr>
            </a:br>
            <a:r>
              <a:rPr lang="kk-KZ" sz="4800" dirty="0" smtClean="0">
                <a:solidFill>
                  <a:schemeClr val="tx1"/>
                </a:solidFill>
                <a:effectLst/>
              </a:rPr>
              <a:t>Эмоция </a:t>
            </a:r>
            <a:r>
              <a:rPr lang="kk-KZ" sz="4800" dirty="0">
                <a:solidFill>
                  <a:schemeClr val="tx1"/>
                </a:solidFill>
                <a:effectLst/>
              </a:rPr>
              <a:t>және сезім. </a:t>
            </a:r>
            <a:r>
              <a:rPr lang="kk-KZ" sz="4800" dirty="0" smtClean="0">
                <a:solidFill>
                  <a:schemeClr val="tx1"/>
                </a:solidFill>
                <a:effectLst/>
              </a:rPr>
              <a:t>Ерік</a:t>
            </a:r>
            <a:endParaRPr lang="ru-RU" sz="2000" dirty="0">
              <a:ln w="1905"/>
              <a:solidFill>
                <a:schemeClr val="tx1"/>
              </a:solidFill>
              <a:effectLst>
                <a:innerShdw blurRad="69850" dist="43180" dir="5400000">
                  <a:srgbClr val="000000">
                    <a:alpha val="65000"/>
                  </a:srgbClr>
                </a:innerShdw>
              </a:effectLst>
              <a:latin typeface="Cambria" pitchFamily="18" charset="0"/>
            </a:endParaRPr>
          </a:p>
        </p:txBody>
      </p:sp>
      <p:sp>
        <p:nvSpPr>
          <p:cNvPr id="3" name="Прямоугольник 2"/>
          <p:cNvSpPr/>
          <p:nvPr/>
        </p:nvSpPr>
        <p:spPr>
          <a:xfrm>
            <a:off x="552411" y="2564904"/>
            <a:ext cx="7175351" cy="2123658"/>
          </a:xfrm>
          <a:prstGeom prst="rect">
            <a:avLst/>
          </a:prstGeom>
        </p:spPr>
        <p:txBody>
          <a:bodyPr wrap="square">
            <a:spAutoFit/>
          </a:bodyPr>
          <a:lstStyle/>
          <a:p>
            <a:r>
              <a:rPr lang="en-US" sz="2200" b="1" dirty="0" smtClean="0">
                <a:latin typeface="Arial" panose="020B0604020202020204" pitchFamily="34" charset="0"/>
                <a:cs typeface="Arial" panose="020B0604020202020204" pitchFamily="34" charset="0"/>
              </a:rPr>
              <a:t>1. </a:t>
            </a:r>
            <a:r>
              <a:rPr lang="ru-RU" sz="2200" b="1" dirty="0" smtClean="0">
                <a:latin typeface="Arial" panose="020B0604020202020204" pitchFamily="34" charset="0"/>
                <a:cs typeface="Arial" panose="020B0604020202020204" pitchFamily="34" charset="0"/>
              </a:rPr>
              <a:t>Эмоция </a:t>
            </a:r>
            <a:r>
              <a:rPr lang="ru-RU" sz="2200" b="1" dirty="0" err="1">
                <a:latin typeface="Arial" panose="020B0604020202020204" pitchFamily="34" charset="0"/>
                <a:cs typeface="Arial" panose="020B0604020202020204" pitchFamily="34" charset="0"/>
              </a:rPr>
              <a:t>жөнiнде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түсiнiк</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2</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қызметтерi</a:t>
            </a:r>
            <a:endParaRPr lang="kk-KZ" sz="2200" b="1" dirty="0" smtClean="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3. </a:t>
            </a:r>
            <a:r>
              <a:rPr lang="ru-RU" sz="2200" b="1" dirty="0" err="1">
                <a:latin typeface="Arial" panose="020B0604020202020204" pitchFamily="34" charset="0"/>
                <a:cs typeface="Arial" panose="020B0604020202020204" pitchFamily="34" charset="0"/>
              </a:rPr>
              <a:t>Эмоцияның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формалары</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және</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негiзгi</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түрлерi</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4</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Сезiмдердiң</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психологиялық</a:t>
            </a:r>
            <a:r>
              <a:rPr lang="ru-RU" sz="2200" b="1" dirty="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сипаттамасы</a:t>
            </a:r>
            <a:r>
              <a:rPr lang="en-US" sz="2200" b="1" dirty="0">
                <a:latin typeface="Arial" panose="020B0604020202020204" pitchFamily="34" charset="0"/>
                <a:cs typeface="Arial" panose="020B0604020202020204" pitchFamily="34" charset="0"/>
              </a:rPr>
              <a:t/>
            </a:r>
            <a:br>
              <a:rPr lang="en-US" sz="2200" b="1" dirty="0">
                <a:latin typeface="Arial" panose="020B0604020202020204" pitchFamily="34" charset="0"/>
                <a:cs typeface="Arial" panose="020B0604020202020204" pitchFamily="34" charset="0"/>
              </a:rPr>
            </a:br>
            <a:r>
              <a:rPr lang="en-US" sz="2200" b="1" dirty="0">
                <a:latin typeface="Arial" panose="020B0604020202020204" pitchFamily="34" charset="0"/>
                <a:cs typeface="Arial" panose="020B0604020202020204" pitchFamily="34" charset="0"/>
              </a:rPr>
              <a:t>5</a:t>
            </a:r>
            <a:r>
              <a:rPr lang="en-US" sz="2200" b="1" dirty="0" smtClean="0">
                <a:latin typeface="Arial" panose="020B0604020202020204" pitchFamily="34" charset="0"/>
                <a:cs typeface="Arial" panose="020B0604020202020204" pitchFamily="34" charset="0"/>
              </a:rPr>
              <a:t>.</a:t>
            </a:r>
            <a:r>
              <a:rPr lang="kk-KZ" sz="2200" b="1" dirty="0" smtClean="0">
                <a:latin typeface="Arial" panose="020B0604020202020204" pitchFamily="34" charset="0"/>
                <a:cs typeface="Arial" panose="020B0604020202020204" pitchFamily="34" charset="0"/>
              </a:rPr>
              <a:t> </a:t>
            </a:r>
            <a:r>
              <a:rPr lang="ru-RU" sz="2200" b="1" dirty="0" err="1">
                <a:latin typeface="Arial" panose="020B0604020202020204" pitchFamily="34" charset="0"/>
                <a:cs typeface="Arial" panose="020B0604020202020204" pitchFamily="34" charset="0"/>
              </a:rPr>
              <a:t>Жоғары</a:t>
            </a:r>
            <a:r>
              <a:rPr lang="ru-RU" sz="2200" b="1" dirty="0">
                <a:latin typeface="Arial" panose="020B0604020202020204" pitchFamily="34" charset="0"/>
                <a:cs typeface="Arial" panose="020B0604020202020204" pitchFamily="34" charset="0"/>
              </a:rPr>
              <a:t> </a:t>
            </a:r>
            <a:r>
              <a:rPr lang="ru-RU" sz="2200" b="1" dirty="0" err="1" smtClean="0">
                <a:latin typeface="Arial" panose="020B0604020202020204" pitchFamily="34" charset="0"/>
                <a:cs typeface="Arial" panose="020B0604020202020204" pitchFamily="34" charset="0"/>
              </a:rPr>
              <a:t>сезiмдер</a:t>
            </a:r>
            <a:endParaRPr lang="en-US" sz="2200" b="1" dirty="0">
              <a:latin typeface="Arial" panose="020B0604020202020204" pitchFamily="34" charset="0"/>
              <a:cs typeface="Arial" panose="020B0604020202020204" pitchFamily="34" charset="0"/>
            </a:endParaRPr>
          </a:p>
          <a:p>
            <a:r>
              <a:rPr lang="en-US" sz="2200" b="1" dirty="0" smtClean="0">
                <a:latin typeface="Arial" panose="020B0604020202020204" pitchFamily="34" charset="0"/>
                <a:cs typeface="Arial" panose="020B0604020202020204" pitchFamily="34" charset="0"/>
              </a:rPr>
              <a:t>6. </a:t>
            </a:r>
            <a:r>
              <a:rPr lang="ru-RU" sz="2200" b="1" dirty="0" err="1" smtClean="0">
                <a:latin typeface="Arial" panose="020B0604020202020204" pitchFamily="34" charset="0"/>
                <a:cs typeface="Arial" panose="020B0604020202020204" pitchFamily="34" charset="0"/>
              </a:rPr>
              <a:t>Ерiк</a:t>
            </a:r>
            <a:endParaRPr lang="ru-RU" dirty="0"/>
          </a:p>
        </p:txBody>
      </p:sp>
      <p:pic>
        <p:nvPicPr>
          <p:cNvPr id="5122" name="Picture 2" descr="http://medvesti.com/uploads/posts/2012-02/1330549766_emocii.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27171" y="3993821"/>
            <a:ext cx="3810000" cy="28575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4495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340768"/>
            <a:ext cx="8496944" cy="3528392"/>
          </a:xfrm>
        </p:spPr>
        <p:txBody>
          <a:bodyPr>
            <a:noAutofit/>
          </a:bodyPr>
          <a:lstStyle/>
          <a:p>
            <a:pPr marL="45720" indent="0" algn="just">
              <a:buNone/>
            </a:pPr>
            <a:r>
              <a:rPr lang="ru-RU" sz="2800" dirty="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Жек</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a:solidFill>
                  <a:schemeClr val="tx1">
                    <a:lumMod val="95000"/>
                    <a:lumOff val="5000"/>
                  </a:schemeClr>
                </a:solidFill>
                <a:latin typeface="Times New Roman" pitchFamily="18" charset="0"/>
                <a:cs typeface="Times New Roman" pitchFamily="18" charset="0"/>
              </a:rPr>
              <a:t>көру </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адам</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аралық </a:t>
            </a:r>
            <a:r>
              <a:rPr lang="ru-RU" sz="2800" dirty="0">
                <a:solidFill>
                  <a:schemeClr val="tx1">
                    <a:lumMod val="95000"/>
                    <a:lumOff val="5000"/>
                  </a:schemeClr>
                </a:solidFill>
                <a:latin typeface="Times New Roman" pitchFamily="18" charset="0"/>
                <a:cs typeface="Times New Roman" pitchFamily="18" charset="0"/>
              </a:rPr>
              <a:t>қатынастарда субъект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ң көзқарас, өм</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к салты </a:t>
            </a:r>
            <a:r>
              <a:rPr lang="ru-RU" sz="2800" dirty="0" smtClean="0">
                <a:solidFill>
                  <a:schemeClr val="tx1">
                    <a:lumMod val="95000"/>
                    <a:lumOff val="5000"/>
                  </a:schemeClr>
                </a:solidFill>
                <a:latin typeface="Times New Roman" pitchFamily="18" charset="0"/>
                <a:cs typeface="Times New Roman" pitchFamily="18" charset="0"/>
              </a:rPr>
              <a:t>мен сез</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м объект</a:t>
            </a:r>
            <a:r>
              <a:rPr lang="en-US" sz="2800" dirty="0">
                <a:solidFill>
                  <a:schemeClr val="tx1">
                    <a:lumMod val="95000"/>
                    <a:lumOff val="5000"/>
                  </a:schemeClr>
                </a:solidFill>
                <a:latin typeface="Times New Roman" pitchFamily="18" charset="0"/>
                <a:cs typeface="Times New Roman" pitchFamily="18" charset="0"/>
              </a:rPr>
              <a:t>i </a:t>
            </a:r>
            <a:r>
              <a:rPr lang="ru-RU" sz="2800" dirty="0">
                <a:solidFill>
                  <a:schemeClr val="tx1">
                    <a:lumMod val="95000"/>
                    <a:lumOff val="5000"/>
                  </a:schemeClr>
                </a:solidFill>
                <a:latin typeface="Times New Roman" pitchFamily="18" charset="0"/>
                <a:cs typeface="Times New Roman" pitchFamily="18" charset="0"/>
              </a:rPr>
              <a:t>қылықтарының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с</a:t>
            </a:r>
            <a:r>
              <a:rPr lang="en-US" sz="2800" dirty="0">
                <a:solidFill>
                  <a:schemeClr val="tx1">
                    <a:lumMod val="95000"/>
                    <a:lumOff val="5000"/>
                  </a:schemeClr>
                </a:solidFill>
                <a:latin typeface="Times New Roman" pitchFamily="18" charset="0"/>
                <a:cs typeface="Times New Roman" pitchFamily="18" charset="0"/>
              </a:rPr>
              <a:t>ə</a:t>
            </a:r>
            <a:r>
              <a:rPr lang="ru-RU" sz="2800" dirty="0">
                <a:solidFill>
                  <a:schemeClr val="tx1">
                    <a:lumMod val="95000"/>
                    <a:lumOff val="5000"/>
                  </a:schemeClr>
                </a:solidFill>
                <a:latin typeface="Times New Roman" pitchFamily="18" charset="0"/>
                <a:cs typeface="Times New Roman" pitchFamily="18" charset="0"/>
              </a:rPr>
              <a:t>йкес келмеу</a:t>
            </a:r>
            <a:r>
              <a:rPr lang="en-US" sz="2800" dirty="0">
                <a:solidFill>
                  <a:schemeClr val="tx1">
                    <a:lumMod val="95000"/>
                    <a:lumOff val="5000"/>
                  </a:schemeClr>
                </a:solidFill>
                <a:latin typeface="Times New Roman" pitchFamily="18" charset="0"/>
                <a:cs typeface="Times New Roman" pitchFamily="18" charset="0"/>
              </a:rPr>
              <a:t>i</a:t>
            </a:r>
            <a:r>
              <a:rPr lang="ru-RU" sz="2800" dirty="0" err="1">
                <a:solidFill>
                  <a:schemeClr val="tx1">
                    <a:lumMod val="95000"/>
                    <a:lumOff val="5000"/>
                  </a:schemeClr>
                </a:solidFill>
                <a:latin typeface="Times New Roman" pitchFamily="18" charset="0"/>
                <a:cs typeface="Times New Roman" pitchFamily="18" charset="0"/>
              </a:rPr>
              <a:t>нен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пайда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болатын</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ұнамсыз көң</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л-күй</a:t>
            </a:r>
            <a:r>
              <a:rPr lang="ru-RU" sz="2800" dirty="0">
                <a:solidFill>
                  <a:schemeClr val="tx1">
                    <a:lumMod val="95000"/>
                    <a:lumOff val="5000"/>
                  </a:schemeClr>
                </a:solidFill>
                <a:latin typeface="Times New Roman" pitchFamily="18" charset="0"/>
                <a:cs typeface="Times New Roman" pitchFamily="18" charset="0"/>
              </a:rPr>
              <a:t>.</a:t>
            </a:r>
          </a:p>
          <a:p>
            <a:pPr marL="45720" indent="0" algn="just">
              <a:buNone/>
            </a:pPr>
            <a:r>
              <a:rPr lang="ru-RU" sz="2800" b="1" dirty="0">
                <a:solidFill>
                  <a:schemeClr val="tx1">
                    <a:lumMod val="95000"/>
                    <a:lumOff val="5000"/>
                  </a:schemeClr>
                </a:solidFill>
                <a:latin typeface="Times New Roman" pitchFamily="18" charset="0"/>
                <a:cs typeface="Times New Roman" pitchFamily="18" charset="0"/>
              </a:rPr>
              <a:t> </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Қорқыныш </a:t>
            </a:r>
            <a:r>
              <a:rPr lang="ru-RU" sz="2800" dirty="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субъектіде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өз т</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рш</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л</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г</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не шын немесе болуы мүмк</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н қатер жөн</a:t>
            </a:r>
            <a:r>
              <a:rPr lang="en-US" sz="2800" dirty="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нде ақпарат </a:t>
            </a:r>
            <a:r>
              <a:rPr lang="ru-RU" sz="2800" dirty="0">
                <a:solidFill>
                  <a:schemeClr val="tx1">
                    <a:lumMod val="95000"/>
                    <a:lumOff val="5000"/>
                  </a:schemeClr>
                </a:solidFill>
                <a:latin typeface="Times New Roman" pitchFamily="18" charset="0"/>
                <a:cs typeface="Times New Roman" pitchFamily="18" charset="0"/>
              </a:rPr>
              <a:t>алумен б</a:t>
            </a:r>
            <a:r>
              <a:rPr lang="en-US" sz="2800" dirty="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рге пайда </a:t>
            </a:r>
            <a:r>
              <a:rPr lang="ru-RU" sz="2800" dirty="0" err="1">
                <a:solidFill>
                  <a:schemeClr val="tx1">
                    <a:lumMod val="95000"/>
                    <a:lumOff val="5000"/>
                  </a:schemeClr>
                </a:solidFill>
                <a:latin typeface="Times New Roman" pitchFamily="18" charset="0"/>
                <a:cs typeface="Times New Roman" pitchFamily="18" charset="0"/>
              </a:rPr>
              <a:t>болатын</a:t>
            </a:r>
            <a:r>
              <a:rPr lang="ru-RU" sz="2800" dirty="0">
                <a:solidFill>
                  <a:schemeClr val="tx1">
                    <a:lumMod val="95000"/>
                    <a:lumOff val="5000"/>
                  </a:schemeClr>
                </a:solidFill>
                <a:latin typeface="Times New Roman" pitchFamily="18" charset="0"/>
                <a:cs typeface="Times New Roman" pitchFamily="18" charset="0"/>
              </a:rPr>
              <a:t> </a:t>
            </a:r>
            <a:r>
              <a:rPr lang="kk-KZ" sz="2800" dirty="0" smtClean="0">
                <a:solidFill>
                  <a:schemeClr val="tx1">
                    <a:lumMod val="95000"/>
                    <a:lumOff val="5000"/>
                  </a:schemeClr>
                </a:solidFill>
                <a:latin typeface="Times New Roman" pitchFamily="18" charset="0"/>
                <a:cs typeface="Times New Roman" pitchFamily="18" charset="0"/>
              </a:rPr>
              <a:t>эмоция</a:t>
            </a:r>
            <a:r>
              <a:rPr lang="ru-RU" sz="2800" dirty="0" smtClean="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314064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sychologos.ru/images/a/a5/Kaleydoskop_emociy.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11284" y="332656"/>
            <a:ext cx="8673026" cy="612068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7952733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064896" cy="3567632"/>
          </a:xfrm>
        </p:spPr>
        <p:txBody>
          <a:bodyPr>
            <a:normAutofit fontScale="92500" lnSpcReduction="10000"/>
          </a:bodyPr>
          <a:lstStyle/>
          <a:p>
            <a:pPr marL="45720" indent="0" algn="just">
              <a:buNone/>
            </a:pPr>
            <a:r>
              <a:rPr lang="ru-RU" sz="2900" dirty="0" smtClean="0">
                <a:solidFill>
                  <a:schemeClr val="tx1"/>
                </a:solidFill>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Өте</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күшт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эмоциялық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 көр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 </a:t>
            </a:r>
            <a:r>
              <a:rPr lang="ru-RU" sz="2800" b="1" dirty="0">
                <a:latin typeface="Times New Roman" pitchFamily="18" charset="0"/>
                <a:cs typeface="Times New Roman" pitchFamily="18" charset="0"/>
              </a:rPr>
              <a:t>аффект </a:t>
            </a:r>
            <a:r>
              <a:rPr lang="ru-RU" sz="2800" dirty="0">
                <a:latin typeface="Times New Roman" pitchFamily="18" charset="0"/>
                <a:cs typeface="Times New Roman" pitchFamily="18" charset="0"/>
              </a:rPr>
              <a:t>қысқа да қарқынды өту</a:t>
            </a:r>
            <a:r>
              <a:rPr lang="en-US" sz="2800" dirty="0">
                <a:latin typeface="Times New Roman" pitchFamily="18" charset="0"/>
                <a:cs typeface="Times New Roman" pitchFamily="18" charset="0"/>
              </a:rPr>
              <a:t>i</a:t>
            </a:r>
            <a:r>
              <a:rPr lang="ru-RU" sz="2800" dirty="0" smtClean="0">
                <a:latin typeface="Times New Roman" pitchFamily="18" charset="0"/>
                <a:cs typeface="Times New Roman" pitchFamily="18" charset="0"/>
              </a:rPr>
              <a:t>мен ерекшеленед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Бұл сез</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м құбылысы субъект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үш</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өте қажетт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болған өм</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 </a:t>
            </a:r>
            <a:r>
              <a:rPr lang="ru-RU" sz="2800" dirty="0" smtClean="0">
                <a:latin typeface="Times New Roman" pitchFamily="18" charset="0"/>
                <a:cs typeface="Times New Roman" pitchFamily="18" charset="0"/>
              </a:rPr>
              <a:t>жағдайларының кенеттен </a:t>
            </a:r>
            <a:r>
              <a:rPr lang="ru-RU" sz="2800" dirty="0">
                <a:latin typeface="Times New Roman" pitchFamily="18" charset="0"/>
                <a:cs typeface="Times New Roman" pitchFamily="18" charset="0"/>
              </a:rPr>
              <a:t>өзгер</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түсу</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болады. Аффектте адамның қозғалыс </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рекеттер</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ұстамсыз күйге </a:t>
            </a:r>
            <a:r>
              <a:rPr lang="ru-RU" sz="2800" dirty="0">
                <a:latin typeface="Times New Roman" pitchFamily="18" charset="0"/>
                <a:cs typeface="Times New Roman" pitchFamily="18" charset="0"/>
              </a:rPr>
              <a:t>кел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п,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шк</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ағзалар қызмет</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күйзел</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ске ұшырайды: 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лден қалады, жүрег</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ұстайды</a:t>
            </a:r>
            <a:r>
              <a:rPr lang="ru-RU" sz="2800" dirty="0" smtClean="0">
                <a:latin typeface="Times New Roman" pitchFamily="18" charset="0"/>
                <a:cs typeface="Times New Roman" pitchFamily="18" charset="0"/>
              </a:rPr>
              <a:t>, ес</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нен танады т.б. Бұл қорыққаннан да, қатты қуаныштан да </a:t>
            </a:r>
            <a:r>
              <a:rPr lang="ru-RU" sz="2800" dirty="0" err="1">
                <a:latin typeface="Times New Roman" pitchFamily="18" charset="0"/>
                <a:cs typeface="Times New Roman" pitchFamily="18" charset="0"/>
              </a:rPr>
              <a:t>болады</a:t>
            </a:r>
            <a:r>
              <a:rPr lang="ru-RU" sz="2800" dirty="0" smtClean="0">
                <a:latin typeface="Times New Roman" pitchFamily="18" charset="0"/>
                <a:cs typeface="Times New Roman" pitchFamily="18" charset="0"/>
              </a:rPr>
              <a:t>.</a:t>
            </a:r>
          </a:p>
        </p:txBody>
      </p:sp>
      <p:pic>
        <p:nvPicPr>
          <p:cNvPr id="1026" name="Picture 2" descr="http://mitrohin.info/uploads/2010/10/bad_boys_zarechny.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20978282">
            <a:off x="781325" y="3545380"/>
            <a:ext cx="3764691" cy="3029720"/>
          </a:xfrm>
          <a:prstGeom prst="rect">
            <a:avLst/>
          </a:prstGeom>
          <a:noFill/>
          <a:extLst>
            <a:ext uri="{909E8E84-426E-40DD-AFC4-6F175D3DCCD1}">
              <a14:hiddenFill xmlns="" xmlns:a14="http://schemas.microsoft.com/office/drawing/2010/main">
                <a:solidFill>
                  <a:srgbClr val="FFFFFF"/>
                </a:solidFill>
              </a14:hiddenFill>
            </a:ext>
          </a:extLst>
        </p:spPr>
      </p:pic>
      <p:pic>
        <p:nvPicPr>
          <p:cNvPr id="1028" name="Picture 4" descr="https://encrypted-tbn2.gstatic.com/images?q=tbn:ANd9GcSPKU6qQ_29AmJqw1gPwhsvzqaGNh5Kt_doW4zO7AoTZTaStQF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rot="862955">
            <a:off x="5442089" y="3788119"/>
            <a:ext cx="3336071" cy="254424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2346546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548680"/>
            <a:ext cx="8064896" cy="2376264"/>
          </a:xfrm>
        </p:spPr>
        <p:txBody>
          <a:bodyPr>
            <a:normAutofit fontScale="92500" lnSpcReduction="10000"/>
          </a:bodyPr>
          <a:lstStyle/>
          <a:p>
            <a:pPr marL="45720" indent="0" algn="just">
              <a:buNone/>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Адамның</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л-күй</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кейп</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рет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н ж</a:t>
            </a:r>
            <a:r>
              <a:rPr lang="en-US" sz="2800" dirty="0">
                <a:latin typeface="Times New Roman" pitchFamily="18" charset="0"/>
                <a:cs typeface="Times New Roman" pitchFamily="18" charset="0"/>
              </a:rPr>
              <a:t>ə</a:t>
            </a:r>
            <a:r>
              <a:rPr lang="ru-RU" sz="2800" dirty="0">
                <a:latin typeface="Times New Roman" pitchFamily="18" charset="0"/>
                <a:cs typeface="Times New Roman" pitchFamily="18" charset="0"/>
              </a:rPr>
              <a:t>йтт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р</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психологияда </a:t>
            </a:r>
            <a:r>
              <a:rPr lang="ru-RU" sz="2800" b="1" dirty="0" smtClean="0">
                <a:latin typeface="Times New Roman" pitchFamily="18" charset="0"/>
                <a:cs typeface="Times New Roman" pitchFamily="18" charset="0"/>
              </a:rPr>
              <a:t>фрустрация </a:t>
            </a:r>
            <a:r>
              <a:rPr lang="ru-RU" sz="2800" dirty="0" smtClean="0">
                <a:latin typeface="Times New Roman" pitchFamily="18" charset="0"/>
                <a:cs typeface="Times New Roman" pitchFamily="18" charset="0"/>
              </a:rPr>
              <a:t>(</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лд</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бұзылуы, межел</a:t>
            </a:r>
            <a:r>
              <a:rPr lang="en-US" sz="2800" dirty="0">
                <a:latin typeface="Times New Roman" pitchFamily="18" charset="0"/>
                <a:cs typeface="Times New Roman" pitchFamily="18" charset="0"/>
              </a:rPr>
              <a:t>i i</a:t>
            </a:r>
            <a:r>
              <a:rPr lang="ru-RU" sz="2800" dirty="0">
                <a:latin typeface="Times New Roman" pitchFamily="18" charset="0"/>
                <a:cs typeface="Times New Roman" pitchFamily="18" charset="0"/>
              </a:rPr>
              <a:t>ст</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ң жүзеге аспай қалуы) деп аталады. Жоспарланған </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с</a:t>
            </a:r>
            <a:r>
              <a:rPr lang="en-US" sz="2800" dirty="0">
                <a:latin typeface="Times New Roman" pitchFamily="18" charset="0"/>
                <a:cs typeface="Times New Roman" pitchFamily="18" charset="0"/>
              </a:rPr>
              <a:t>i </a:t>
            </a:r>
            <a:r>
              <a:rPr lang="ru-RU" sz="2800" dirty="0" smtClean="0">
                <a:latin typeface="Times New Roman" pitchFamily="18" charset="0"/>
                <a:cs typeface="Times New Roman" pitchFamily="18" charset="0"/>
              </a:rPr>
              <a:t>мен мүддел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мақсаты түрл</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себептер мен кедерг</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лерге ұшырып, адам оған ренжид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көң</a:t>
            </a:r>
            <a:r>
              <a:rPr lang="en-US" sz="2800" dirty="0">
                <a:latin typeface="Times New Roman" pitchFamily="18" charset="0"/>
                <a:cs typeface="Times New Roman" pitchFamily="18" charset="0"/>
              </a:rPr>
              <a:t>i</a:t>
            </a:r>
            <a:r>
              <a:rPr lang="ru-RU" sz="2800" dirty="0">
                <a:latin typeface="Times New Roman" pitchFamily="18" charset="0"/>
                <a:cs typeface="Times New Roman" pitchFamily="18" charset="0"/>
              </a:rPr>
              <a:t>л</a:t>
            </a:r>
            <a:r>
              <a:rPr lang="en-US" sz="2800" dirty="0" smtClean="0">
                <a:latin typeface="Times New Roman" pitchFamily="18" charset="0"/>
                <a:cs typeface="Times New Roman" pitchFamily="18" charset="0"/>
              </a:rPr>
              <a:t>i</a:t>
            </a:r>
            <a:r>
              <a:rPr lang="ru-RU" sz="2800" dirty="0" smtClean="0">
                <a:latin typeface="Times New Roman" pitchFamily="18" charset="0"/>
                <a:cs typeface="Times New Roman" pitchFamily="18" charset="0"/>
              </a:rPr>
              <a:t> құлазып</a:t>
            </a:r>
            <a:r>
              <a:rPr lang="ru-RU" sz="2800" dirty="0">
                <a:latin typeface="Times New Roman" pitchFamily="18" charset="0"/>
                <a:cs typeface="Times New Roman" pitchFamily="18" charset="0"/>
              </a:rPr>
              <a:t>, қайғырып, күйзелед</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ашуға булығады.</a:t>
            </a:r>
          </a:p>
        </p:txBody>
      </p:sp>
      <p:pic>
        <p:nvPicPr>
          <p:cNvPr id="2050" name="Picture 2" descr="http://www.psyportal.net/wp-content/uploads/2011/06/frustration.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95536" y="2924944"/>
            <a:ext cx="3301852" cy="3782616"/>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s://encrypted-tbn0.gstatic.com/images?q=tbn:ANd9GcR4yLEpJPnAs62mc8F4OSwSJMxCqZVuVJMjd2IYB2EneaaxI52l"/>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4355976" y="3501008"/>
            <a:ext cx="4317069" cy="24482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70234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1560" y="980728"/>
            <a:ext cx="8064896" cy="5040560"/>
          </a:xfrm>
        </p:spPr>
        <p:txBody>
          <a:bodyPr>
            <a:normAutofit fontScale="92500" lnSpcReduction="10000"/>
          </a:bodyPr>
          <a:lstStyle/>
          <a:p>
            <a:pPr marL="45720" indent="0" algn="just">
              <a:buNone/>
            </a:pPr>
            <a:r>
              <a:rPr lang="ru-RU" b="1" dirty="0">
                <a:solidFill>
                  <a:schemeClr val="tx1"/>
                </a:solidFill>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Адам </a:t>
            </a:r>
            <a:r>
              <a:rPr lang="ru-RU" sz="3200" dirty="0">
                <a:latin typeface="Times New Roman" pitchFamily="18" charset="0"/>
                <a:cs typeface="Times New Roman" pitchFamily="18" charset="0"/>
              </a:rPr>
              <a:t>көңіл күйінің ерекше көріністері стресс және дистресс болып табылады. “Стресс” сөзі ағылшын тілінен аударғанда – зорлану, қысым жасау деген мағынаны білдіреді. Стрестік күй – соңғы 30-35 жыл ішінде ғылым мен техниканың, өнер мен білімнің тасқындап дамуына орай және экологиялық жағдайдың қолайсыздығына сәйкес адамда пайда болған эмоция мен сезімнің көрінісі. Адам осындай стрестік күйдің психологиялық ерекшеліктерін біліп, оған </a:t>
            </a:r>
            <a:r>
              <a:rPr lang="ru-RU" sz="3200" dirty="0" err="1">
                <a:latin typeface="Times New Roman" pitchFamily="18" charset="0"/>
                <a:cs typeface="Times New Roman" pitchFamily="18" charset="0"/>
              </a:rPr>
              <a:t>бейімделуі</a:t>
            </a:r>
            <a:r>
              <a:rPr lang="ru-RU" sz="3200" dirty="0">
                <a:latin typeface="Times New Roman" pitchFamily="18" charset="0"/>
                <a:cs typeface="Times New Roman" pitchFamily="18" charset="0"/>
              </a:rPr>
              <a:t> </a:t>
            </a:r>
            <a:r>
              <a:rPr lang="ru-RU" sz="3200" dirty="0" err="1" smtClean="0">
                <a:latin typeface="Times New Roman" pitchFamily="18" charset="0"/>
                <a:cs typeface="Times New Roman" pitchFamily="18" charset="0"/>
              </a:rPr>
              <a:t>қажет</a:t>
            </a:r>
            <a:r>
              <a:rPr lang="ru-RU" sz="3200" dirty="0" smtClean="0">
                <a:latin typeface="Times New Roman" pitchFamily="18" charset="0"/>
                <a:cs typeface="Times New Roman" pitchFamily="18" charset="0"/>
              </a:rPr>
              <a:t>.</a:t>
            </a: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0968809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731520"/>
            <a:ext cx="8208912" cy="5505792"/>
          </a:xfrm>
        </p:spPr>
        <p:txBody>
          <a:bodyPr>
            <a:noAutofit/>
          </a:bodyPr>
          <a:lstStyle/>
          <a:p>
            <a:pPr marL="45720" indent="0" algn="just">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Стрестің</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физиологиялық негізі – американдық физиолог У. Кенноның гомеостазис (бұл терминнің мәні – </a:t>
            </a:r>
            <a:r>
              <a:rPr lang="ru-RU" sz="2400" dirty="0" err="1">
                <a:latin typeface="Times New Roman" pitchFamily="18" charset="0"/>
                <a:cs typeface="Times New Roman" pitchFamily="18" charset="0"/>
              </a:rPr>
              <a:t>ішкі</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ағза </a:t>
            </a:r>
            <a:r>
              <a:rPr lang="ru-RU" sz="2400" dirty="0">
                <a:latin typeface="Times New Roman" pitchFamily="18" charset="0"/>
                <a:cs typeface="Times New Roman" pitchFamily="18" charset="0"/>
              </a:rPr>
              <a:t>қызметінің бір қалыпты жағдайы дегенді білдіреді) туралы ілімі мен Канада ғалымы Г. </a:t>
            </a:r>
            <a:r>
              <a:rPr lang="ru-RU" sz="2400" dirty="0" err="1">
                <a:latin typeface="Times New Roman" pitchFamily="18" charset="0"/>
                <a:cs typeface="Times New Roman" pitchFamily="18" charset="0"/>
              </a:rPr>
              <a:t>Сельенің </a:t>
            </a:r>
            <a:r>
              <a:rPr lang="ru-RU" sz="2400" dirty="0" err="1" smtClean="0">
                <a:latin typeface="Times New Roman" pitchFamily="18" charset="0"/>
                <a:cs typeface="Times New Roman" pitchFamily="18" charset="0"/>
              </a:rPr>
              <a:t>ағзаның </a:t>
            </a:r>
            <a:r>
              <a:rPr lang="ru-RU" sz="2400" dirty="0">
                <a:latin typeface="Times New Roman" pitchFamily="18" charset="0"/>
                <a:cs typeface="Times New Roman" pitchFamily="18" charset="0"/>
              </a:rPr>
              <a:t>сыртқы күшті тітіркендіргіштерге өздігінен икемделіп қорғануы жөніндегі зерттеуі. Мұндай </a:t>
            </a:r>
            <a:r>
              <a:rPr lang="ru-RU" sz="2400" dirty="0" err="1">
                <a:latin typeface="Times New Roman" pitchFamily="18" charset="0"/>
                <a:cs typeface="Times New Roman" pitchFamily="18" charset="0"/>
              </a:rPr>
              <a:t>тітіркендіргіштердің </a:t>
            </a:r>
            <a:r>
              <a:rPr lang="ru-RU" sz="2400" dirty="0" err="1" smtClean="0">
                <a:latin typeface="Times New Roman" pitchFamily="18" charset="0"/>
                <a:cs typeface="Times New Roman" pitchFamily="18" charset="0"/>
              </a:rPr>
              <a:t>ағзаға </a:t>
            </a:r>
            <a:r>
              <a:rPr lang="ru-RU" sz="2400" dirty="0">
                <a:latin typeface="Times New Roman" pitchFamily="18" charset="0"/>
                <a:cs typeface="Times New Roman" pitchFamily="18" charset="0"/>
              </a:rPr>
              <a:t>әсерінің күштілігі сондай, олар адамның денесіне, жүйке жүйесіне, психикасына да күшті әсер етіп, сезімдік-эмоциялық жағдайын шиеленістіреді. Стрестік жағдай адамның мінез-құлқына да күшті әсер етіп, қалыпты жағдайларды ауытқуға ұшыратады, ол бей-берекет қимыл-қозғалыстар жасайды. Адамның психикалық процестері – қабылдау мен ес, зейін әдетен тыс қателіктер жібереді.</a:t>
            </a:r>
          </a:p>
        </p:txBody>
      </p:sp>
    </p:spTree>
    <p:extLst>
      <p:ext uri="{BB962C8B-B14F-4D97-AF65-F5344CB8AC3E}">
        <p14:creationId xmlns="" xmlns:p14="http://schemas.microsoft.com/office/powerpoint/2010/main" val="962669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1143000"/>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4.</a:t>
            </a:r>
            <a:r>
              <a:rPr lang="kk-KZ"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Сезiмдердiң</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психологиялық</a:t>
            </a:r>
            <a:r>
              <a:rPr lang="ru-RU" sz="3200" dirty="0">
                <a:solidFill>
                  <a:schemeClr val="tx1"/>
                </a:solidFill>
                <a:latin typeface="Arial" panose="020B0604020202020204" pitchFamily="34" charset="0"/>
                <a:cs typeface="Arial" panose="020B0604020202020204" pitchFamily="34" charset="0"/>
              </a:rPr>
              <a:t> </a:t>
            </a:r>
            <a:r>
              <a:rPr lang="ru-RU" sz="3200" dirty="0" err="1">
                <a:solidFill>
                  <a:schemeClr val="tx1"/>
                </a:solidFill>
                <a:latin typeface="Arial" panose="020B0604020202020204" pitchFamily="34" charset="0"/>
                <a:cs typeface="Arial" panose="020B0604020202020204" pitchFamily="34" charset="0"/>
              </a:rPr>
              <a:t>сипаттамасы</a:t>
            </a:r>
            <a:endParaRPr lang="ru-RU" sz="3200" dirty="0">
              <a:solidFill>
                <a:schemeClr val="tx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539552" y="2276872"/>
            <a:ext cx="7848872" cy="3600400"/>
          </a:xfrm>
        </p:spPr>
        <p:txBody>
          <a:bodyPr>
            <a:norm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Сезiмдер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тұрақты, </a:t>
            </a:r>
            <a:r>
              <a:rPr lang="ru-RU" sz="2800" dirty="0" err="1" smtClean="0">
                <a:solidFill>
                  <a:schemeClr val="tx1">
                    <a:lumMod val="95000"/>
                    <a:lumOff val="5000"/>
                  </a:schemeClr>
                </a:solidFill>
                <a:latin typeface="Times New Roman" pitchFamily="18" charset="0"/>
                <a:cs typeface="Times New Roman" pitchFamily="18" charset="0"/>
              </a:rPr>
              <a:t>эмоциялық </a:t>
            </a:r>
            <a:r>
              <a:rPr lang="ru-RU" sz="2800" dirty="0" err="1">
                <a:solidFill>
                  <a:schemeClr val="tx1">
                    <a:lumMod val="95000"/>
                    <a:lumOff val="5000"/>
                  </a:schemeClr>
                </a:solidFill>
                <a:latin typeface="Times New Roman" pitchFamily="18" charset="0"/>
                <a:cs typeface="Times New Roman" pitchFamily="18" charset="0"/>
              </a:rPr>
              <a:t>боялған тұлғалық құрылымдарды айтамыз</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онда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адамның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немесе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нәрсеге 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қатынасы бейнеленедi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бiреуге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деген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махаббат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патриотизм </a:t>
            </a:r>
            <a:r>
              <a:rPr lang="ru-RU" sz="2800" dirty="0" err="1">
                <a:solidFill>
                  <a:schemeClr val="tx1">
                    <a:lumMod val="95000"/>
                    <a:lumOff val="5000"/>
                  </a:schemeClr>
                </a:solidFill>
                <a:latin typeface="Times New Roman" pitchFamily="18" charset="0"/>
                <a:cs typeface="Times New Roman" pitchFamily="18" charset="0"/>
              </a:rPr>
              <a:t>сезiмi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ұят сезiмi</a:t>
            </a:r>
            <a:r>
              <a:rPr lang="ru-RU" sz="2800" dirty="0">
                <a:solidFill>
                  <a:schemeClr val="tx1">
                    <a:lumMod val="95000"/>
                    <a:lumOff val="5000"/>
                  </a:schemeClr>
                </a:solidFill>
                <a:latin typeface="Times New Roman" pitchFamily="18" charset="0"/>
                <a:cs typeface="Times New Roman" pitchFamily="18" charset="0"/>
              </a:rPr>
              <a:t>, т.б.</a:t>
            </a:r>
          </a:p>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Әрбiр</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сезiмде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сәйкес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бастан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кешулердiң</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жеке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тәжiрибелерi</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шоғырланған</a:t>
            </a:r>
            <a:r>
              <a:rPr lang="ru-RU" sz="28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746954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69776"/>
            <a:ext cx="7677472" cy="1143000"/>
          </a:xfrm>
        </p:spPr>
        <p:txBody>
          <a:bodyPr/>
          <a:lstStyle/>
          <a:p>
            <a:pPr marL="0" indent="0" algn="ctr">
              <a:buNone/>
            </a:pPr>
            <a:r>
              <a:rPr lang="en-US" sz="3200" dirty="0">
                <a:solidFill>
                  <a:schemeClr val="tx1"/>
                </a:solidFill>
              </a:rPr>
              <a:t>5.</a:t>
            </a:r>
            <a:r>
              <a:rPr lang="kk-KZ" sz="3200" dirty="0">
                <a:solidFill>
                  <a:schemeClr val="tx1"/>
                </a:solidFill>
              </a:rPr>
              <a:t> </a:t>
            </a:r>
            <a:r>
              <a:rPr lang="ru-RU" sz="3200" dirty="0" err="1">
                <a:solidFill>
                  <a:schemeClr val="tx1"/>
                </a:solidFill>
              </a:rPr>
              <a:t>Жоғары</a:t>
            </a:r>
            <a:r>
              <a:rPr lang="ru-RU" sz="3200" dirty="0">
                <a:solidFill>
                  <a:schemeClr val="tx1"/>
                </a:solidFill>
              </a:rPr>
              <a:t> </a:t>
            </a:r>
            <a:r>
              <a:rPr lang="ru-RU" sz="3200" dirty="0" err="1">
                <a:solidFill>
                  <a:schemeClr val="tx1"/>
                </a:solidFill>
              </a:rPr>
              <a:t>сезiмдер</a:t>
            </a:r>
            <a:endParaRPr lang="en-US" sz="3200" dirty="0">
              <a:solidFill>
                <a:schemeClr val="tx1"/>
              </a:solidFill>
            </a:endParaRPr>
          </a:p>
        </p:txBody>
      </p:sp>
      <p:sp>
        <p:nvSpPr>
          <p:cNvPr id="3" name="Объект 2"/>
          <p:cNvSpPr>
            <a:spLocks noGrp="1"/>
          </p:cNvSpPr>
          <p:nvPr>
            <p:ph idx="1"/>
          </p:nvPr>
        </p:nvSpPr>
        <p:spPr>
          <a:xfrm>
            <a:off x="539552" y="1412776"/>
            <a:ext cx="8280920" cy="5328592"/>
          </a:xfrm>
        </p:spPr>
        <p:txBody>
          <a:bodyPr>
            <a:normAutofit fontScale="77500" lnSpcReduction="20000"/>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Ақыл</a:t>
            </a:r>
            <a:r>
              <a:rPr lang="ru-RU" sz="3400" u="sng" dirty="0">
                <a:solidFill>
                  <a:schemeClr val="tx1">
                    <a:lumMod val="95000"/>
                    <a:lumOff val="5000"/>
                  </a:schemeClr>
                </a:solidFill>
                <a:latin typeface="Times New Roman" pitchFamily="18" charset="0"/>
                <a:cs typeface="Times New Roman" pitchFamily="18" charset="0"/>
              </a:rPr>
              <a:t>-ой </a:t>
            </a:r>
            <a:r>
              <a:rPr lang="ru-RU" sz="3400" u="sng" dirty="0" err="1">
                <a:solidFill>
                  <a:schemeClr val="tx1">
                    <a:lumMod val="95000"/>
                    <a:lumOff val="5000"/>
                  </a:schemeClr>
                </a:solidFill>
                <a:latin typeface="Times New Roman" pitchFamily="18" charset="0"/>
                <a:cs typeface="Times New Roman" pitchFamily="18" charset="0"/>
              </a:rPr>
              <a:t>сезiмi</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қажеттiлiктерiмен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тығыз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байланысты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Таным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қажеттiлiктерiн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әдебиет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теледидар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компьютер </a:t>
            </a:r>
            <a:r>
              <a:rPr lang="ru-RU" sz="3400" dirty="0" err="1">
                <a:solidFill>
                  <a:schemeClr val="tx1">
                    <a:lumMod val="95000"/>
                    <a:lumOff val="5000"/>
                  </a:schemeClr>
                </a:solidFill>
                <a:latin typeface="Times New Roman" pitchFamily="18" charset="0"/>
                <a:cs typeface="Times New Roman" pitchFamily="18" charset="0"/>
              </a:rPr>
              <a:t>бағдарламалары</a:t>
            </a:r>
            <a:r>
              <a:rPr lang="ru-RU" sz="3400" dirty="0">
                <a:solidFill>
                  <a:schemeClr val="tx1">
                    <a:lumMod val="95000"/>
                    <a:lumOff val="5000"/>
                  </a:schemeClr>
                </a:solidFill>
                <a:latin typeface="Times New Roman" pitchFamily="18" charset="0"/>
                <a:cs typeface="Times New Roman" pitchFamily="18" charset="0"/>
              </a:rPr>
              <a:t>. </a:t>
            </a:r>
          </a:p>
          <a:p>
            <a:pPr marL="45720" indent="0" algn="just">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Эстетикалық</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адамдардың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сұлулыққа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әсемдiлiкке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табиғатқа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деген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ояту</a:t>
            </a:r>
            <a:r>
              <a:rPr lang="ru-RU" sz="3400" dirty="0">
                <a:solidFill>
                  <a:schemeClr val="tx1">
                    <a:lumMod val="95000"/>
                    <a:lumOff val="5000"/>
                  </a:schemeClr>
                </a:solidFill>
                <a:latin typeface="Times New Roman" pitchFamily="18" charset="0"/>
                <a:cs typeface="Times New Roman" pitchFamily="18" charset="0"/>
              </a:rPr>
              <a:t>. </a:t>
            </a:r>
            <a:r>
              <a:rPr lang="kk-KZ" sz="3400" dirty="0">
                <a:solidFill>
                  <a:schemeClr val="tx1">
                    <a:lumMod val="95000"/>
                    <a:lumOff val="5000"/>
                  </a:schemeClr>
                </a:solidFill>
                <a:latin typeface="Times New Roman" pitchFamily="18" charset="0"/>
                <a:cs typeface="Times New Roman" pitchFamily="18" charset="0"/>
              </a:rPr>
              <a:t>Ө</a:t>
            </a:r>
            <a:r>
              <a:rPr lang="ru-RU" sz="3400" dirty="0" err="1">
                <a:solidFill>
                  <a:schemeClr val="tx1">
                    <a:lumMod val="95000"/>
                    <a:lumOff val="5000"/>
                  </a:schemeClr>
                </a:solidFill>
                <a:latin typeface="Times New Roman" pitchFamily="18" charset="0"/>
                <a:cs typeface="Times New Roman" pitchFamily="18" charset="0"/>
              </a:rPr>
              <a:t>нер</a:t>
            </a:r>
            <a:r>
              <a:rPr lang="ru-RU" sz="3400" dirty="0">
                <a:solidFill>
                  <a:schemeClr val="tx1">
                    <a:lumMod val="95000"/>
                    <a:lumOff val="5000"/>
                  </a:schemeClr>
                </a:solidFill>
                <a:latin typeface="Times New Roman" pitchFamily="18" charset="0"/>
                <a:cs typeface="Times New Roman" pitchFamily="18" charset="0"/>
              </a:rPr>
              <a:t>, музыка, </a:t>
            </a:r>
            <a:r>
              <a:rPr lang="ru-RU" sz="3400" dirty="0" err="1">
                <a:solidFill>
                  <a:schemeClr val="tx1">
                    <a:lumMod val="95000"/>
                    <a:lumOff val="5000"/>
                  </a:schemeClr>
                </a:solidFill>
                <a:latin typeface="Times New Roman" pitchFamily="18" charset="0"/>
                <a:cs typeface="Times New Roman" pitchFamily="18" charset="0"/>
              </a:rPr>
              <a:t>көркем</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шығармалар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шешендiк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өнер</a:t>
            </a:r>
            <a:r>
              <a:rPr lang="ru-RU" sz="3400" dirty="0">
                <a:solidFill>
                  <a:schemeClr val="tx1">
                    <a:lumMod val="95000"/>
                    <a:lumOff val="5000"/>
                  </a:schemeClr>
                </a:solidFill>
                <a:latin typeface="Times New Roman" pitchFamily="18" charset="0"/>
                <a:cs typeface="Times New Roman" pitchFamily="18" charset="0"/>
              </a:rPr>
              <a:t>, поэзия, </a:t>
            </a:r>
            <a:r>
              <a:rPr lang="ru-RU" sz="3400" dirty="0" err="1">
                <a:solidFill>
                  <a:schemeClr val="tx1">
                    <a:lumMod val="95000"/>
                    <a:lumOff val="5000"/>
                  </a:schemeClr>
                </a:solidFill>
                <a:latin typeface="Times New Roman" pitchFamily="18" charset="0"/>
                <a:cs typeface="Times New Roman" pitchFamily="18" charset="0"/>
              </a:rPr>
              <a:t>республикада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кең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таралған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көрермендердiң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көңiлiнен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шыққан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жүрегiне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жол</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тауып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баурап</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алатын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ақындар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сайысы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жан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дүниесiн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тереңдетiп</a:t>
            </a:r>
            <a:r>
              <a:rPr lang="ru-RU" sz="3400" dirty="0">
                <a:solidFill>
                  <a:schemeClr val="tx1">
                    <a:lumMod val="95000"/>
                    <a:lumOff val="5000"/>
                  </a:schemeClr>
                </a:solidFill>
                <a:latin typeface="Times New Roman" pitchFamily="18" charset="0"/>
                <a:cs typeface="Times New Roman" pitchFamily="18" charset="0"/>
              </a:rPr>
              <a:t> оны </a:t>
            </a:r>
            <a:r>
              <a:rPr lang="ru-RU" sz="3400" dirty="0" err="1">
                <a:solidFill>
                  <a:schemeClr val="tx1">
                    <a:lumMod val="95000"/>
                    <a:lumOff val="5000"/>
                  </a:schemeClr>
                </a:solidFill>
                <a:latin typeface="Times New Roman" pitchFamily="18" charset="0"/>
                <a:cs typeface="Times New Roman" pitchFamily="18" charset="0"/>
              </a:rPr>
              <a:t>шабыттандыра</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түседi</a:t>
            </a:r>
            <a:r>
              <a:rPr lang="ru-RU" sz="3400" dirty="0">
                <a:solidFill>
                  <a:schemeClr val="tx1">
                    <a:lumMod val="95000"/>
                    <a:lumOff val="5000"/>
                  </a:schemeClr>
                </a:solidFill>
                <a:latin typeface="Times New Roman" pitchFamily="18" charset="0"/>
                <a:cs typeface="Times New Roman" pitchFamily="18" charset="0"/>
              </a:rPr>
              <a:t>. </a:t>
            </a:r>
            <a:endParaRPr lang="ru-RU" sz="3400" dirty="0" smtClean="0">
              <a:solidFill>
                <a:schemeClr val="tx1">
                  <a:lumMod val="95000"/>
                  <a:lumOff val="5000"/>
                </a:schemeClr>
              </a:solidFill>
              <a:latin typeface="Times New Roman" pitchFamily="18" charset="0"/>
              <a:cs typeface="Times New Roman" pitchFamily="18" charset="0"/>
            </a:endParaRPr>
          </a:p>
          <a:p>
            <a:pPr marL="45720" indent="0" algn="just">
              <a:buNone/>
            </a:pPr>
            <a:r>
              <a:rPr lang="ru-RU" sz="3400" dirty="0" smtClean="0">
                <a:solidFill>
                  <a:schemeClr val="tx1">
                    <a:lumMod val="95000"/>
                    <a:lumOff val="5000"/>
                  </a:schemeClr>
                </a:solidFill>
                <a:latin typeface="Times New Roman" pitchFamily="18" charset="0"/>
                <a:cs typeface="Times New Roman" pitchFamily="18" charset="0"/>
              </a:rPr>
              <a:t>     </a:t>
            </a:r>
            <a:r>
              <a:rPr lang="ru-RU" sz="3400" u="sng" dirty="0" err="1" smtClean="0">
                <a:solidFill>
                  <a:schemeClr val="tx1">
                    <a:lumMod val="95000"/>
                    <a:lumOff val="5000"/>
                  </a:schemeClr>
                </a:solidFill>
                <a:latin typeface="Times New Roman" pitchFamily="18" charset="0"/>
                <a:cs typeface="Times New Roman" pitchFamily="18" charset="0"/>
              </a:rPr>
              <a:t>Адамгершiлiк</a:t>
            </a:r>
            <a:r>
              <a:rPr lang="ru-RU" sz="3400" u="sng" dirty="0" smtClean="0">
                <a:solidFill>
                  <a:schemeClr val="tx1">
                    <a:lumMod val="95000"/>
                    <a:lumOff val="5000"/>
                  </a:schemeClr>
                </a:solidFill>
                <a:latin typeface="Times New Roman" pitchFamily="18" charset="0"/>
                <a:cs typeface="Times New Roman" pitchFamily="18" charset="0"/>
              </a:rPr>
              <a:t> </a:t>
            </a:r>
            <a:r>
              <a:rPr lang="ru-RU" sz="3400" u="sng" dirty="0" err="1">
                <a:solidFill>
                  <a:schemeClr val="tx1">
                    <a:lumMod val="95000"/>
                    <a:lumOff val="5000"/>
                  </a:schemeClr>
                </a:solidFill>
                <a:latin typeface="Times New Roman" pitchFamily="18" charset="0"/>
                <a:cs typeface="Times New Roman" pitchFamily="18" charset="0"/>
              </a:rPr>
              <a:t>сезiм</a:t>
            </a:r>
            <a:r>
              <a:rPr lang="ru-RU" sz="3400" u="sng" dirty="0">
                <a:solidFill>
                  <a:schemeClr val="tx1">
                    <a:lumMod val="95000"/>
                    <a:lumOff val="5000"/>
                  </a:schemeClr>
                </a:solidFill>
                <a:latin typeface="Times New Roman" pitchFamily="18" charset="0"/>
                <a:cs typeface="Times New Roman" pitchFamily="18" charset="0"/>
              </a:rPr>
              <a:t> </a:t>
            </a:r>
            <a:r>
              <a:rPr lang="ru-RU" sz="3400" dirty="0">
                <a:solidFill>
                  <a:schemeClr val="tx1">
                    <a:lumMod val="95000"/>
                    <a:lumOff val="5000"/>
                  </a:schemeClr>
                </a:solidFill>
                <a:latin typeface="Times New Roman" pitchFamily="18" charset="0"/>
                <a:cs typeface="Times New Roman" pitchFamily="18" charset="0"/>
              </a:rPr>
              <a:t>демократия </a:t>
            </a:r>
            <a:r>
              <a:rPr lang="ru-RU" sz="3400" dirty="0" err="1">
                <a:solidFill>
                  <a:schemeClr val="tx1">
                    <a:lumMod val="95000"/>
                    <a:lumOff val="5000"/>
                  </a:schemeClr>
                </a:solidFill>
                <a:latin typeface="Times New Roman" pitchFamily="18" charset="0"/>
                <a:cs typeface="Times New Roman" pitchFamily="18" charset="0"/>
              </a:rPr>
              <a:t>және</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гуманистiк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гуманитарлық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үстемдiк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ететiн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қоғамдағы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адамгершiлiк</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сезiмдер</a:t>
            </a:r>
            <a:r>
              <a:rPr lang="ru-RU" sz="3400" dirty="0">
                <a:solidFill>
                  <a:schemeClr val="tx1">
                    <a:lumMod val="95000"/>
                    <a:lumOff val="5000"/>
                  </a:schemeClr>
                </a:solidFill>
                <a:latin typeface="Times New Roman" pitchFamily="18" charset="0"/>
                <a:cs typeface="Times New Roman" pitchFamily="18" charset="0"/>
              </a:rPr>
              <a:t> – </a:t>
            </a:r>
            <a:r>
              <a:rPr lang="ru-RU" sz="3400" dirty="0" err="1">
                <a:solidFill>
                  <a:schemeClr val="tx1">
                    <a:lumMod val="95000"/>
                    <a:lumOff val="5000"/>
                  </a:schemeClr>
                </a:solidFill>
                <a:latin typeface="Times New Roman" pitchFamily="18" charset="0"/>
                <a:cs typeface="Times New Roman" pitchFamily="18" charset="0"/>
              </a:rPr>
              <a:t>борыш</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сезiмi</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әр</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адамның</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өз</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халқы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алдындағы</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азаматтық</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қасиеттерiн</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құрмет</a:t>
            </a:r>
            <a:r>
              <a:rPr lang="ru-RU" sz="3400" dirty="0">
                <a:solidFill>
                  <a:schemeClr val="tx1">
                    <a:lumMod val="95000"/>
                    <a:lumOff val="5000"/>
                  </a:schemeClr>
                </a:solidFill>
                <a:latin typeface="Times New Roman" pitchFamily="18" charset="0"/>
                <a:cs typeface="Times New Roman" pitchFamily="18" charset="0"/>
              </a:rPr>
              <a:t> </a:t>
            </a:r>
            <a:r>
              <a:rPr lang="ru-RU" sz="3400" dirty="0" err="1">
                <a:solidFill>
                  <a:schemeClr val="tx1">
                    <a:lumMod val="95000"/>
                    <a:lumOff val="5000"/>
                  </a:schemeClr>
                </a:solidFill>
                <a:latin typeface="Times New Roman" pitchFamily="18" charset="0"/>
                <a:cs typeface="Times New Roman" pitchFamily="18" charset="0"/>
              </a:rPr>
              <a:t>тұтуы</a:t>
            </a:r>
            <a:r>
              <a:rPr lang="ru-RU" sz="3400" dirty="0">
                <a:solidFill>
                  <a:schemeClr val="tx1">
                    <a:lumMod val="95000"/>
                    <a:lumOff val="5000"/>
                  </a:schemeClr>
                </a:solidFill>
                <a:latin typeface="Times New Roman" pitchFamily="18" charset="0"/>
                <a:cs typeface="Times New Roman" pitchFamily="18" charset="0"/>
              </a:rPr>
              <a:t>. </a:t>
            </a:r>
            <a:endParaRPr lang="en-US" sz="3400" dirty="0">
              <a:solidFill>
                <a:schemeClr val="tx1">
                  <a:lumMod val="95000"/>
                  <a:lumOff val="5000"/>
                </a:schemeClr>
              </a:solidFill>
              <a:latin typeface="Times New Roman" pitchFamily="18" charset="0"/>
              <a:cs typeface="Times New Roman" pitchFamily="18" charset="0"/>
            </a:endParaRPr>
          </a:p>
          <a:p>
            <a:pPr marL="45720" indent="0">
              <a:buNone/>
            </a:pPr>
            <a:endParaRPr lang="ru-RU" sz="28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23759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731520"/>
            <a:ext cx="7677472" cy="825272"/>
          </a:xfrm>
        </p:spPr>
        <p:txBody>
          <a:bodyPr/>
          <a:lstStyle/>
          <a:p>
            <a:pPr marL="0" indent="0" algn="ctr">
              <a:buNone/>
            </a:pPr>
            <a:r>
              <a:rPr lang="en-US" sz="3200" dirty="0">
                <a:solidFill>
                  <a:schemeClr val="tx1"/>
                </a:solidFill>
                <a:latin typeface="Arial" panose="020B0604020202020204" pitchFamily="34" charset="0"/>
                <a:cs typeface="Arial" panose="020B0604020202020204" pitchFamily="34" charset="0"/>
              </a:rPr>
              <a:t>6. </a:t>
            </a:r>
            <a:r>
              <a:rPr lang="ru-RU" sz="3200" dirty="0" err="1">
                <a:solidFill>
                  <a:schemeClr val="tx1"/>
                </a:solidFill>
                <a:latin typeface="Arial" panose="020B0604020202020204" pitchFamily="34" charset="0"/>
                <a:cs typeface="Arial" panose="020B0604020202020204" pitchFamily="34" charset="0"/>
              </a:rPr>
              <a:t>Ерiк</a:t>
            </a:r>
            <a:endParaRPr lang="en-US" sz="3200" dirty="0">
              <a:solidFill>
                <a:schemeClr val="tx1"/>
              </a:solidFill>
            </a:endParaRPr>
          </a:p>
        </p:txBody>
      </p:sp>
      <p:sp>
        <p:nvSpPr>
          <p:cNvPr id="3" name="Объект 2"/>
          <p:cNvSpPr>
            <a:spLocks noGrp="1"/>
          </p:cNvSpPr>
          <p:nvPr>
            <p:ph idx="1"/>
          </p:nvPr>
        </p:nvSpPr>
        <p:spPr>
          <a:xfrm>
            <a:off x="395536" y="1556792"/>
            <a:ext cx="8280920" cy="4824536"/>
          </a:xfrm>
        </p:spPr>
        <p:txBody>
          <a:bodyPr>
            <a:normAutofit fontScale="77500" lnSpcReduction="20000"/>
          </a:bodyPr>
          <a:lstStyle/>
          <a:p>
            <a:pPr marL="45720" indent="0" algn="just">
              <a:lnSpc>
                <a:spcPct val="120000"/>
              </a:lnSpc>
              <a:buNone/>
            </a:pPr>
            <a:r>
              <a:rPr lang="en-US"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Ерiк</a:t>
            </a:r>
            <a:r>
              <a:rPr lang="ru-RU" sz="3000" b="1"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деп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өзiнiң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a:t>
            </a:r>
            <a:r>
              <a:rPr lang="ru-RU" sz="3000" dirty="0">
                <a:latin typeface="Times New Roman" pitchFamily="18" charset="0"/>
                <a:cs typeface="Times New Roman" pitchFamily="18" charset="0"/>
              </a:rPr>
              <a:t> мен </a:t>
            </a:r>
            <a:r>
              <a:rPr lang="ru-RU" sz="3000" dirty="0" err="1">
                <a:latin typeface="Times New Roman" pitchFamily="18" charset="0"/>
                <a:cs typeface="Times New Roman" pitchFamily="18" charset="0"/>
              </a:rPr>
              <a:t>қылықтарын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басқару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қабiлетiнен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қасиеттi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атайды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Ол</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қойылған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мақсатқа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жету</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жолында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кездескен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кедергiлердi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жеңуден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көрiнедi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адам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психикасының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маңызды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құрауышы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болып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табылады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мотивтермен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таным</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эмоциялық</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процестермен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тығыз</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байланысты</a:t>
            </a:r>
            <a:r>
              <a:rPr lang="ru-RU" sz="3000" dirty="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45720" indent="0" algn="just">
              <a:lnSpc>
                <a:spcPct val="120000"/>
              </a:lnSpc>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Ерiктiң</a:t>
            </a:r>
            <a:r>
              <a:rPr lang="ru-RU" sz="3000" dirty="0" smtClean="0">
                <a:latin typeface="Times New Roman" pitchFamily="18" charset="0"/>
                <a:cs typeface="Times New Roman" pitchFamily="18" charset="0"/>
              </a:rPr>
              <a:t> </a:t>
            </a:r>
            <a:r>
              <a:rPr lang="ru-RU" sz="3000" dirty="0" err="1">
                <a:latin typeface="Times New Roman" pitchFamily="18" charset="0"/>
                <a:cs typeface="Times New Roman" pitchFamily="18" charset="0"/>
              </a:rPr>
              <a:t>негiзгi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функциясы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өмiр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әрекетi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барысындағы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қиын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жағдайларда</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белсендiлiктi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саналы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түрде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реттеуден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тұрады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Сонымен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қатар</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ерiктiң</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өзге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екi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қызметiн</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бөлiп</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көрсетуге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болады</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белсендiрушi</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және</a:t>
            </a:r>
            <a:r>
              <a:rPr lang="ru-RU" sz="3000" dirty="0">
                <a:latin typeface="Times New Roman" pitchFamily="18" charset="0"/>
                <a:cs typeface="Times New Roman" pitchFamily="18" charset="0"/>
              </a:rPr>
              <a:t> </a:t>
            </a:r>
            <a:r>
              <a:rPr lang="ru-RU" sz="3000" dirty="0" err="1">
                <a:latin typeface="Times New Roman" pitchFamily="18" charset="0"/>
                <a:cs typeface="Times New Roman" pitchFamily="18" charset="0"/>
              </a:rPr>
              <a:t>тежеушi</a:t>
            </a:r>
            <a:r>
              <a:rPr lang="ru-RU" sz="3000" dirty="0">
                <a:latin typeface="Times New Roman" pitchFamily="18" charset="0"/>
                <a:cs typeface="Times New Roman" pitchFamily="18" charset="0"/>
              </a:rPr>
              <a:t>.</a:t>
            </a:r>
          </a:p>
        </p:txBody>
      </p:sp>
    </p:spTree>
    <p:extLst>
      <p:ext uri="{BB962C8B-B14F-4D97-AF65-F5344CB8AC3E}">
        <p14:creationId xmlns="" xmlns:p14="http://schemas.microsoft.com/office/powerpoint/2010/main" val="124292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315537" y="1700808"/>
            <a:ext cx="8280920" cy="4320480"/>
          </a:xfrm>
        </p:spPr>
        <p:txBody>
          <a:bodyPr>
            <a:noAutofit/>
          </a:bodyPr>
          <a:lstStyle/>
          <a:p>
            <a:pPr marL="45720" indent="0" algn="just">
              <a:buNone/>
            </a:pPr>
            <a:r>
              <a:rPr lang="en-US" sz="2400" dirty="0">
                <a:solidFill>
                  <a:schemeClr val="tx1">
                    <a:lumMod val="95000"/>
                    <a:lumOff val="5000"/>
                  </a:schemeClr>
                </a:solidFill>
                <a:latin typeface="Times New Roman" pitchFamily="18" charset="0"/>
                <a:cs typeface="Times New Roman" pitchFamily="18" charset="0"/>
              </a:rPr>
              <a:t> </a:t>
            </a:r>
            <a:r>
              <a:rPr lang="en-US" sz="2400" dirty="0" smtClean="0">
                <a:solidFill>
                  <a:schemeClr val="tx1">
                    <a:lumMod val="95000"/>
                    <a:lumOff val="5000"/>
                  </a:schemeClr>
                </a:solidFill>
                <a:latin typeface="Times New Roman" pitchFamily="18" charset="0"/>
                <a:cs typeface="Times New Roman" pitchFamily="18" charset="0"/>
              </a:rPr>
              <a:t>       </a:t>
            </a:r>
            <a:r>
              <a:rPr lang="ru-RU" sz="2800" dirty="0" smtClean="0">
                <a:latin typeface="Times New Roman" pitchFamily="18" charset="0"/>
                <a:cs typeface="Times New Roman" pitchFamily="18" charset="0"/>
              </a:rPr>
              <a:t>Эмоция </a:t>
            </a:r>
            <a:r>
              <a:rPr lang="ru-RU" sz="2800" dirty="0">
                <a:latin typeface="Times New Roman" pitchFamily="18" charset="0"/>
                <a:cs typeface="Times New Roman" pitchFamily="18" charset="0"/>
              </a:rPr>
              <a:t>дегеніміз – адамның органикалық мұқтаждықтарын қанағаттандыру не қанағаттандырмауға байланысты туатын психикалық </a:t>
            </a:r>
            <a:r>
              <a:rPr lang="ru-RU" sz="2800" dirty="0" err="1">
                <a:latin typeface="Times New Roman" pitchFamily="18" charset="0"/>
                <a:cs typeface="Times New Roman" pitchFamily="18" charset="0"/>
              </a:rPr>
              <a:t>күйлер</a:t>
            </a:r>
            <a:r>
              <a:rPr lang="ru-RU" sz="2800" dirty="0" smtClean="0">
                <a:latin typeface="Times New Roman" pitchFamily="18" charset="0"/>
                <a:cs typeface="Times New Roman" pitchFamily="18" charset="0"/>
              </a:rPr>
              <a:t>.</a:t>
            </a:r>
          </a:p>
          <a:p>
            <a:pPr marL="45720" indent="0" algn="just">
              <a:buNone/>
            </a:pPr>
            <a:r>
              <a:rPr lang="ru-RU" sz="2800" dirty="0" smtClean="0"/>
              <a:t> </a:t>
            </a:r>
            <a:r>
              <a:rPr lang="en-US" sz="2800" dirty="0" smtClean="0"/>
              <a:t>    </a:t>
            </a:r>
            <a:r>
              <a:rPr lang="ru-RU" sz="2800" dirty="0" smtClean="0">
                <a:solidFill>
                  <a:schemeClr val="tx1">
                    <a:lumMod val="95000"/>
                    <a:lumOff val="5000"/>
                  </a:schemeClr>
                </a:solidFill>
                <a:latin typeface="Times New Roman" pitchFamily="18" charset="0"/>
                <a:cs typeface="Times New Roman" pitchFamily="18" charset="0"/>
              </a:rPr>
              <a:t>“</a:t>
            </a:r>
            <a:r>
              <a:rPr lang="ru-RU" sz="2800" dirty="0">
                <a:solidFill>
                  <a:schemeClr val="tx1">
                    <a:lumMod val="95000"/>
                    <a:lumOff val="5000"/>
                  </a:schemeClr>
                </a:solidFill>
                <a:latin typeface="Times New Roman" pitchFamily="18" charset="0"/>
                <a:cs typeface="Times New Roman" pitchFamily="18" charset="0"/>
              </a:rPr>
              <a:t>Эмоция” </a:t>
            </a:r>
            <a:r>
              <a:rPr lang="ru-RU" sz="2800" dirty="0" smtClean="0">
                <a:solidFill>
                  <a:schemeClr val="tx1">
                    <a:lumMod val="95000"/>
                    <a:lumOff val="5000"/>
                  </a:schemeClr>
                </a:solidFill>
                <a:latin typeface="Times New Roman" pitchFamily="18" charset="0"/>
                <a:cs typeface="Times New Roman" pitchFamily="18" charset="0"/>
              </a:rPr>
              <a:t>ұғымы– </a:t>
            </a:r>
            <a:r>
              <a:rPr lang="ru-RU" sz="2800" dirty="0">
                <a:solidFill>
                  <a:schemeClr val="tx1">
                    <a:lumMod val="95000"/>
                    <a:lumOff val="5000"/>
                  </a:schemeClr>
                </a:solidFill>
                <a:latin typeface="Times New Roman" pitchFamily="18" charset="0"/>
                <a:cs typeface="Times New Roman" pitchFamily="18" charset="0"/>
              </a:rPr>
              <a:t>“емовера” деген латын сөзінен, “эмоцион” дейтін француз сөзінен шыққан. Қазақша мәні – тітіркендіру, толқу. Бұл – жан дүниесінің сыртқы және ішкі әсерлер салдарынан ызалану, каһалану, қорқу мен шаттану сияқты жағдайларының көрініс беруі</a:t>
            </a:r>
            <a:r>
              <a:rPr lang="ru-RU" sz="2400" dirty="0">
                <a:solidFill>
                  <a:schemeClr val="tx1">
                    <a:lumMod val="95000"/>
                    <a:lumOff val="5000"/>
                  </a:schemeClr>
                </a:solidFill>
                <a:latin typeface="Times New Roman" pitchFamily="18" charset="0"/>
                <a:cs typeface="Times New Roman" pitchFamily="18" charset="0"/>
              </a:rPr>
              <a:t>. </a:t>
            </a:r>
            <a:endParaRPr lang="ru-RU" sz="3200" dirty="0">
              <a:solidFill>
                <a:schemeClr val="tx1"/>
              </a:solidFill>
              <a:latin typeface="Cambria" pitchFamily="18" charset="0"/>
            </a:endParaRPr>
          </a:p>
        </p:txBody>
      </p:sp>
      <p:sp>
        <p:nvSpPr>
          <p:cNvPr id="2" name="Прямоугольник 1"/>
          <p:cNvSpPr/>
          <p:nvPr/>
        </p:nvSpPr>
        <p:spPr>
          <a:xfrm>
            <a:off x="598355" y="476672"/>
            <a:ext cx="7997702" cy="830997"/>
          </a:xfrm>
          <a:prstGeom prst="rect">
            <a:avLst/>
          </a:prstGeom>
        </p:spPr>
        <p:txBody>
          <a:bodyPr wrap="none">
            <a:spAutoFit/>
          </a:bodyPr>
          <a:lstStyle/>
          <a:p>
            <a:r>
              <a:rPr lang="en-US" sz="4800" dirty="0" smtClean="0">
                <a:latin typeface="Arial" panose="020B0604020202020204" pitchFamily="34" charset="0"/>
                <a:cs typeface="Arial" panose="020B0604020202020204" pitchFamily="34" charset="0"/>
              </a:rPr>
              <a:t>1. </a:t>
            </a:r>
            <a:r>
              <a:rPr lang="ru-RU" sz="4800" b="1" dirty="0" smtClean="0">
                <a:latin typeface="Arial" panose="020B0604020202020204" pitchFamily="34" charset="0"/>
                <a:cs typeface="Arial" panose="020B0604020202020204" pitchFamily="34" charset="0"/>
              </a:rPr>
              <a:t>Эмоция </a:t>
            </a:r>
            <a:r>
              <a:rPr lang="ru-RU" sz="4800" b="1" dirty="0" err="1" smtClean="0">
                <a:latin typeface="Arial" panose="020B0604020202020204" pitchFamily="34" charset="0"/>
                <a:cs typeface="Arial" panose="020B0604020202020204" pitchFamily="34" charset="0"/>
              </a:rPr>
              <a:t>жөнiнде</a:t>
            </a:r>
            <a:r>
              <a:rPr lang="ru-RU" sz="4800" b="1" dirty="0" smtClean="0">
                <a:latin typeface="Arial" panose="020B0604020202020204" pitchFamily="34" charset="0"/>
                <a:cs typeface="Arial" panose="020B0604020202020204" pitchFamily="34" charset="0"/>
              </a:rPr>
              <a:t> </a:t>
            </a:r>
            <a:r>
              <a:rPr lang="ru-RU" sz="4800" b="1" dirty="0" err="1" smtClean="0">
                <a:latin typeface="Arial" panose="020B0604020202020204" pitchFamily="34" charset="0"/>
                <a:cs typeface="Arial" panose="020B0604020202020204" pitchFamily="34" charset="0"/>
              </a:rPr>
              <a:t>түсiнiк</a:t>
            </a:r>
            <a:endParaRPr lang="ru-RU" sz="4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66247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251520" y="980728"/>
            <a:ext cx="8280920" cy="4569688"/>
          </a:xfrm>
        </p:spPr>
        <p:txBody>
          <a:bodyPr>
            <a:no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Эмоция </a:t>
            </a:r>
            <a:r>
              <a:rPr lang="ru-RU" sz="2800" dirty="0">
                <a:solidFill>
                  <a:schemeClr val="tx1">
                    <a:lumMod val="95000"/>
                    <a:lumOff val="5000"/>
                  </a:schemeClr>
                </a:solidFill>
                <a:latin typeface="Times New Roman" pitchFamily="18" charset="0"/>
                <a:cs typeface="Times New Roman" pitchFamily="18" charset="0"/>
              </a:rPr>
              <a:t>– адамдар мен жануарлар дүниесінде де көрініс беретін кейіп. Эмоциялық күй адамды іс-әрекеттерге шабыттандырып, тиісті нәтижелерге жеткізеді немесе көңіл-күйін жабырқатып, іс-әрекетін бейберекетсіздікке ұшыратады. </a:t>
            </a:r>
            <a:endParaRPr lang="ru-RU" sz="2800" dirty="0" smtClean="0">
              <a:solidFill>
                <a:schemeClr val="tx1">
                  <a:lumMod val="95000"/>
                  <a:lumOff val="5000"/>
                </a:schemeClr>
              </a:solidFill>
              <a:latin typeface="Times New Roman" pitchFamily="18" charset="0"/>
              <a:cs typeface="Times New Roman" pitchFamily="18" charset="0"/>
            </a:endParaRPr>
          </a:p>
          <a:p>
            <a:pPr marL="45720" indent="0" algn="just">
              <a:buNone/>
            </a:pPr>
            <a:r>
              <a:rPr lang="kk-KZ" sz="2800" dirty="0" smtClean="0">
                <a:solidFill>
                  <a:schemeClr val="tx1">
                    <a:lumMod val="95000"/>
                    <a:lumOff val="5000"/>
                  </a:schemeClr>
                </a:solidFill>
                <a:latin typeface="Times New Roman" pitchFamily="18" charset="0"/>
                <a:cs typeface="Times New Roman" pitchFamily="18" charset="0"/>
              </a:rPr>
              <a:t>       </a:t>
            </a:r>
            <a:r>
              <a:rPr lang="en-US" sz="2800" dirty="0" smtClean="0">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ықпал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жасау</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тұрғысынан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b="1" dirty="0" err="1">
                <a:solidFill>
                  <a:srgbClr val="FF0000"/>
                </a:solidFill>
                <a:latin typeface="Times New Roman" pitchFamily="18" charset="0"/>
                <a:cs typeface="Times New Roman" pitchFamily="18" charset="0"/>
              </a:rPr>
              <a:t>стеникалық</a:t>
            </a:r>
            <a:r>
              <a:rPr lang="ru-RU" sz="2800" b="1" dirty="0">
                <a:solidFill>
                  <a:srgbClr val="FF0000"/>
                </a:solidFill>
                <a:latin typeface="Times New Roman" pitchFamily="18" charset="0"/>
                <a:cs typeface="Times New Roman" pitchFamily="18" charset="0"/>
              </a:rPr>
              <a:t> ж</a:t>
            </a:r>
            <a:r>
              <a:rPr lang="en-US" sz="2800" b="1" dirty="0">
                <a:solidFill>
                  <a:srgbClr val="FF0000"/>
                </a:solidFill>
                <a:latin typeface="Times New Roman" pitchFamily="18" charset="0"/>
                <a:cs typeface="Times New Roman" pitchFamily="18" charset="0"/>
              </a:rPr>
              <a:t>ə</a:t>
            </a:r>
            <a:r>
              <a:rPr lang="ru-RU" sz="2800" b="1" dirty="0">
                <a:solidFill>
                  <a:srgbClr val="FF0000"/>
                </a:solidFill>
                <a:latin typeface="Times New Roman" pitchFamily="18" charset="0"/>
                <a:cs typeface="Times New Roman" pitchFamily="18" charset="0"/>
              </a:rPr>
              <a:t>не </a:t>
            </a:r>
            <a:r>
              <a:rPr lang="ru-RU" sz="2800" b="1" dirty="0" err="1">
                <a:solidFill>
                  <a:srgbClr val="FF0000"/>
                </a:solidFill>
                <a:latin typeface="Times New Roman" pitchFamily="18" charset="0"/>
                <a:cs typeface="Times New Roman" pitchFamily="18" charset="0"/>
              </a:rPr>
              <a:t>астеникалық</a:t>
            </a:r>
            <a:r>
              <a:rPr lang="ru-RU" sz="2800" b="1" dirty="0">
                <a:solidFill>
                  <a:srgbClr val="FF0000"/>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болып</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бөл</a:t>
            </a:r>
            <a:r>
              <a:rPr lang="en-US" sz="2800" dirty="0" err="1">
                <a:solidFill>
                  <a:schemeClr val="tx1">
                    <a:lumMod val="95000"/>
                    <a:lumOff val="5000"/>
                  </a:schemeClr>
                </a:solidFill>
                <a:latin typeface="Times New Roman" pitchFamily="18" charset="0"/>
                <a:cs typeface="Times New Roman" pitchFamily="18" charset="0"/>
              </a:rPr>
              <a:t>i</a:t>
            </a:r>
            <a:r>
              <a:rPr lang="ru-RU" sz="2800" dirty="0" err="1">
                <a:solidFill>
                  <a:schemeClr val="tx1">
                    <a:lumMod val="95000"/>
                    <a:lumOff val="5000"/>
                  </a:schemeClr>
                </a:solidFill>
                <a:latin typeface="Times New Roman" pitchFamily="18" charset="0"/>
                <a:cs typeface="Times New Roman" pitchFamily="18" charset="0"/>
              </a:rPr>
              <a:t>нед</a:t>
            </a:r>
            <a:r>
              <a:rPr lang="en-US" sz="2800" dirty="0" err="1">
                <a:solidFill>
                  <a:schemeClr val="tx1">
                    <a:lumMod val="95000"/>
                    <a:lumOff val="5000"/>
                  </a:schemeClr>
                </a:solidFill>
                <a:latin typeface="Times New Roman" pitchFamily="18" charset="0"/>
                <a:cs typeface="Times New Roman" pitchFamily="18" charset="0"/>
              </a:rPr>
              <a:t>i</a:t>
            </a:r>
            <a:r>
              <a:rPr lang="en-US"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Стеникалық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эмоциялар</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қуат</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бер</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п, </a:t>
            </a:r>
            <a:r>
              <a:rPr lang="en-US" sz="2800" dirty="0" err="1">
                <a:solidFill>
                  <a:schemeClr val="tx1">
                    <a:lumMod val="95000"/>
                    <a:lumOff val="5000"/>
                  </a:schemeClr>
                </a:solidFill>
                <a:latin typeface="Times New Roman" pitchFamily="18" charset="0"/>
                <a:cs typeface="Times New Roman" pitchFamily="18" charset="0"/>
              </a:rPr>
              <a:t>i</a:t>
            </a:r>
            <a:r>
              <a:rPr lang="ru-RU" sz="2800" dirty="0">
                <a:solidFill>
                  <a:schemeClr val="tx1">
                    <a:lumMod val="95000"/>
                    <a:lumOff val="5000"/>
                  </a:schemeClr>
                </a:solidFill>
                <a:latin typeface="Times New Roman" pitchFamily="18" charset="0"/>
                <a:cs typeface="Times New Roman" pitchFamily="18" charset="0"/>
              </a:rPr>
              <a:t>с-</a:t>
            </a:r>
            <a:r>
              <a:rPr lang="en-US" sz="2800" dirty="0">
                <a:solidFill>
                  <a:schemeClr val="tx1">
                    <a:lumMod val="95000"/>
                    <a:lumOff val="5000"/>
                  </a:schemeClr>
                </a:solidFill>
                <a:latin typeface="Times New Roman" pitchFamily="18" charset="0"/>
                <a:cs typeface="Times New Roman" pitchFamily="18" charset="0"/>
              </a:rPr>
              <a:t>ə</a:t>
            </a:r>
            <a:r>
              <a:rPr lang="ru-RU" sz="2800" dirty="0" err="1">
                <a:solidFill>
                  <a:schemeClr val="tx1">
                    <a:lumMod val="95000"/>
                    <a:lumOff val="5000"/>
                  </a:schemeClr>
                </a:solidFill>
                <a:latin typeface="Times New Roman" pitchFamily="18" charset="0"/>
                <a:cs typeface="Times New Roman" pitchFamily="18" charset="0"/>
              </a:rPr>
              <a:t>рекетке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ынталандырады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Бұл</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жағдайда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адам</a:t>
            </a:r>
            <a:r>
              <a:rPr lang="ru-RU" sz="2800" dirty="0">
                <a:solidFill>
                  <a:schemeClr val="tx1">
                    <a:lumMod val="95000"/>
                    <a:lumOff val="5000"/>
                  </a:schemeClr>
                </a:solidFill>
                <a:latin typeface="Times New Roman" pitchFamily="18" charset="0"/>
                <a:cs typeface="Times New Roman" pitchFamily="18" charset="0"/>
              </a:rPr>
              <a:t> "тау </a:t>
            </a:r>
            <a:r>
              <a:rPr lang="ru-RU" sz="2800" dirty="0" err="1">
                <a:solidFill>
                  <a:schemeClr val="tx1">
                    <a:lumMod val="95000"/>
                    <a:lumOff val="5000"/>
                  </a:schemeClr>
                </a:solidFill>
                <a:latin typeface="Times New Roman" pitchFamily="18" charset="0"/>
                <a:cs typeface="Times New Roman" pitchFamily="18" charset="0"/>
              </a:rPr>
              <a:t>қопаруға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дайын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тұрады</a:t>
            </a:r>
            <a:r>
              <a:rPr lang="ru-RU" sz="2800" dirty="0">
                <a:solidFill>
                  <a:schemeClr val="tx1">
                    <a:lumMod val="95000"/>
                    <a:lumOff val="5000"/>
                  </a:schemeClr>
                </a:solidFill>
                <a:latin typeface="Times New Roman" pitchFamily="18" charset="0"/>
                <a:cs typeface="Times New Roman" pitchFamily="18" charset="0"/>
              </a:rPr>
              <a:t>.</a:t>
            </a:r>
            <a:endParaRPr lang="en-US" sz="2800" dirty="0" smtClean="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858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kerekinfo.kz/uploads/images/00/12/69/2013/04/16/9934ac.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rot="20874465">
            <a:off x="46458" y="88936"/>
            <a:ext cx="4762500" cy="4733925"/>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pegtop.ru/_pu/0/76066115.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rot="387203">
            <a:off x="4998977" y="2673157"/>
            <a:ext cx="4096916" cy="409691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0438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19552"/>
            <a:ext cx="8280920" cy="5433784"/>
          </a:xfrm>
        </p:spPr>
        <p:txBody>
          <a:bodyPr>
            <a:normAutofit/>
          </a:bodyPr>
          <a:lstStyle/>
          <a:p>
            <a:pPr marL="45720" indent="0" algn="just">
              <a:buNone/>
            </a:pPr>
            <a:r>
              <a:rPr lang="ru-RU" sz="2800" dirty="0" smtClean="0">
                <a:solidFill>
                  <a:schemeClr val="tx1">
                    <a:lumMod val="95000"/>
                    <a:lumOff val="5000"/>
                  </a:schemeClr>
                </a:solidFill>
                <a:latin typeface="Times New Roman" pitchFamily="18" charset="0"/>
                <a:cs typeface="Times New Roman" pitchFamily="18" charset="0"/>
              </a:rPr>
              <a:t>	</a:t>
            </a:r>
            <a:r>
              <a:rPr lang="ru-RU" sz="3000" dirty="0" err="1" smtClean="0">
                <a:solidFill>
                  <a:schemeClr val="tx1">
                    <a:lumMod val="95000"/>
                    <a:lumOff val="5000"/>
                  </a:schemeClr>
                </a:solidFill>
                <a:latin typeface="Times New Roman" pitchFamily="18" charset="0"/>
                <a:cs typeface="Times New Roman" pitchFamily="18" charset="0"/>
              </a:rPr>
              <a:t>Кер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нше, кейде толғаныстан </a:t>
            </a:r>
            <a:r>
              <a:rPr lang="ru-RU" sz="3000" dirty="0" smtClean="0">
                <a:solidFill>
                  <a:schemeClr val="tx1">
                    <a:lumMod val="95000"/>
                    <a:lumOff val="5000"/>
                  </a:schemeClr>
                </a:solidFill>
                <a:latin typeface="Times New Roman" pitchFamily="18" charset="0"/>
                <a:cs typeface="Times New Roman" pitchFamily="18" charset="0"/>
              </a:rPr>
              <a:t>адамның аяқ </a:t>
            </a:r>
            <a:r>
              <a:rPr lang="ru-RU" sz="3000" dirty="0">
                <a:solidFill>
                  <a:schemeClr val="tx1">
                    <a:lumMod val="95000"/>
                    <a:lumOff val="5000"/>
                  </a:schemeClr>
                </a:solidFill>
                <a:latin typeface="Times New Roman" pitchFamily="18" charset="0"/>
                <a:cs typeface="Times New Roman" pitchFamily="18" charset="0"/>
              </a:rPr>
              <a:t>алысы байланады, енжарлық басады - бұл астеникалық эмоция көр</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Осыдан</a:t>
            </a:r>
            <a:r>
              <a:rPr lang="ru-RU" sz="3000" dirty="0" smtClean="0">
                <a:solidFill>
                  <a:schemeClr val="tx1">
                    <a:lumMod val="95000"/>
                    <a:lumOff val="5000"/>
                  </a:schemeClr>
                </a:solidFill>
                <a:latin typeface="Times New Roman" pitchFamily="18" charset="0"/>
                <a:cs typeface="Times New Roman" pitchFamily="18" charset="0"/>
              </a:rPr>
              <a:t>, жағдайға</a:t>
            </a:r>
            <a:r>
              <a:rPr lang="ru-RU" sz="3000" dirty="0">
                <a:solidFill>
                  <a:schemeClr val="tx1">
                    <a:lumMod val="95000"/>
                    <a:lumOff val="5000"/>
                  </a:schemeClr>
                </a:solidFill>
                <a:latin typeface="Times New Roman" pitchFamily="18" charset="0"/>
                <a:cs typeface="Times New Roman" pitchFamily="18" charset="0"/>
              </a:rPr>
              <a:t>, дара ерекшел</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ктерге орай эмоция адам қылығына </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ртүрл</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ықпал </a:t>
            </a:r>
            <a:r>
              <a:rPr lang="ru-RU" sz="3000" dirty="0" smtClean="0">
                <a:solidFill>
                  <a:schemeClr val="tx1">
                    <a:lumMod val="95000"/>
                    <a:lumOff val="5000"/>
                  </a:schemeClr>
                </a:solidFill>
                <a:latin typeface="Times New Roman" pitchFamily="18" charset="0"/>
                <a:cs typeface="Times New Roman" pitchFamily="18" charset="0"/>
              </a:rPr>
              <a:t>жасауы мүмк</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Мысалы, қорқыныш сез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м</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ң саналы болуынан адам өз</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н жинақтап, қатерге </a:t>
            </a:r>
            <a:r>
              <a:rPr lang="ru-RU" sz="3000" dirty="0" smtClean="0">
                <a:solidFill>
                  <a:schemeClr val="tx1">
                    <a:lumMod val="95000"/>
                    <a:lumOff val="5000"/>
                  </a:schemeClr>
                </a:solidFill>
                <a:latin typeface="Times New Roman" pitchFamily="18" charset="0"/>
                <a:cs typeface="Times New Roman" pitchFamily="18" charset="0"/>
              </a:rPr>
              <a:t>қарсы шабуылға </a:t>
            </a:r>
            <a:r>
              <a:rPr lang="ru-RU" sz="3000" dirty="0">
                <a:solidFill>
                  <a:schemeClr val="tx1">
                    <a:lumMod val="95000"/>
                    <a:lumOff val="5000"/>
                  </a:schemeClr>
                </a:solidFill>
                <a:latin typeface="Times New Roman" pitchFamily="18" charset="0"/>
                <a:cs typeface="Times New Roman" pitchFamily="18" charset="0"/>
              </a:rPr>
              <a:t>шығады. Ал сол қорқыныш </a:t>
            </a:r>
            <a:r>
              <a:rPr lang="ru-RU" sz="3000" dirty="0" err="1">
                <a:solidFill>
                  <a:schemeClr val="tx1">
                    <a:lumMod val="95000"/>
                    <a:lumOff val="5000"/>
                  </a:schemeClr>
                </a:solidFill>
                <a:latin typeface="Times New Roman" pitchFamily="18" charset="0"/>
                <a:cs typeface="Times New Roman" pitchFamily="18" charset="0"/>
              </a:rPr>
              <a:t>адамды</a:t>
            </a:r>
            <a:r>
              <a:rPr lang="ru-RU" sz="3000" dirty="0">
                <a:solidFill>
                  <a:schemeClr val="tx1">
                    <a:lumMod val="95000"/>
                    <a:lumOff val="5000"/>
                  </a:schemeClr>
                </a:solidFill>
                <a:latin typeface="Times New Roman" pitchFamily="18" charset="0"/>
                <a:cs typeface="Times New Roman" pitchFamily="18" charset="0"/>
              </a:rPr>
              <a:t> </a:t>
            </a:r>
            <a:r>
              <a:rPr lang="kk-KZ" sz="3000" dirty="0" smtClean="0">
                <a:solidFill>
                  <a:schemeClr val="tx1">
                    <a:lumMod val="95000"/>
                    <a:lumOff val="5000"/>
                  </a:schemeClr>
                </a:solidFill>
                <a:latin typeface="Times New Roman" pitchFamily="18" charset="0"/>
                <a:cs typeface="Times New Roman" pitchFamily="18" charset="0"/>
              </a:rPr>
              <a:t>үрейлендіріп</a:t>
            </a:r>
            <a:r>
              <a:rPr lang="ru-RU" sz="3000" dirty="0" smtClean="0">
                <a:solidFill>
                  <a:schemeClr val="tx1">
                    <a:lumMod val="95000"/>
                    <a:lumOff val="5000"/>
                  </a:schemeClr>
                </a:solidFill>
                <a:latin typeface="Times New Roman" pitchFamily="18" charset="0"/>
                <a:cs typeface="Times New Roman" pitchFamily="18" charset="0"/>
              </a:rPr>
              <a:t>, </a:t>
            </a:r>
            <a:r>
              <a:rPr lang="ru-RU" sz="3000" dirty="0">
                <a:solidFill>
                  <a:schemeClr val="tx1">
                    <a:lumMod val="95000"/>
                    <a:lumOff val="5000"/>
                  </a:schemeClr>
                </a:solidFill>
                <a:latin typeface="Times New Roman" pitchFamily="18" charset="0"/>
                <a:cs typeface="Times New Roman" pitchFamily="18" charset="0"/>
              </a:rPr>
              <a:t>"т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зес</a:t>
            </a:r>
            <a:r>
              <a:rPr lang="en-US" sz="3000" dirty="0">
                <a:solidFill>
                  <a:schemeClr val="tx1">
                    <a:lumMod val="95000"/>
                    <a:lumOff val="5000"/>
                  </a:schemeClr>
                </a:solidFill>
                <a:latin typeface="Times New Roman" pitchFamily="18" charset="0"/>
                <a:cs typeface="Times New Roman" pitchFamily="18" charset="0"/>
              </a:rPr>
              <a:t>i </a:t>
            </a:r>
            <a:r>
              <a:rPr lang="ru-RU" sz="3000" dirty="0">
                <a:solidFill>
                  <a:schemeClr val="tx1">
                    <a:lumMod val="95000"/>
                    <a:lumOff val="5000"/>
                  </a:schemeClr>
                </a:solidFill>
                <a:latin typeface="Times New Roman" pitchFamily="18" charset="0"/>
                <a:cs typeface="Times New Roman" pitchFamily="18" charset="0"/>
              </a:rPr>
              <a:t>қалтырайтын" д</a:t>
            </a:r>
            <a:r>
              <a:rPr lang="en-US" sz="3000" dirty="0">
                <a:solidFill>
                  <a:schemeClr val="tx1">
                    <a:lumMod val="95000"/>
                    <a:lumOff val="5000"/>
                  </a:schemeClr>
                </a:solidFill>
                <a:latin typeface="Times New Roman" pitchFamily="18" charset="0"/>
                <a:cs typeface="Times New Roman" pitchFamily="18" charset="0"/>
              </a:rPr>
              <a:t>ə</a:t>
            </a:r>
            <a:r>
              <a:rPr lang="ru-RU" sz="3000" dirty="0">
                <a:solidFill>
                  <a:schemeClr val="tx1">
                    <a:lumMod val="95000"/>
                    <a:lumOff val="5000"/>
                  </a:schemeClr>
                </a:solidFill>
                <a:latin typeface="Times New Roman" pitchFamily="18" charset="0"/>
                <a:cs typeface="Times New Roman" pitchFamily="18" charset="0"/>
              </a:rPr>
              <a:t>режеге </a:t>
            </a:r>
            <a:r>
              <a:rPr lang="ru-RU" sz="3000" dirty="0" smtClean="0">
                <a:solidFill>
                  <a:schemeClr val="tx1">
                    <a:lumMod val="95000"/>
                    <a:lumOff val="5000"/>
                  </a:schemeClr>
                </a:solidFill>
                <a:latin typeface="Times New Roman" pitchFamily="18" charset="0"/>
                <a:cs typeface="Times New Roman" pitchFamily="18" charset="0"/>
              </a:rPr>
              <a:t>де келт</a:t>
            </a:r>
            <a:r>
              <a:rPr lang="en-US" sz="3000" dirty="0">
                <a:solidFill>
                  <a:schemeClr val="tx1">
                    <a:lumMod val="95000"/>
                    <a:lumOff val="5000"/>
                  </a:schemeClr>
                </a:solidFill>
                <a:latin typeface="Times New Roman" pitchFamily="18" charset="0"/>
                <a:cs typeface="Times New Roman" pitchFamily="18" charset="0"/>
              </a:rPr>
              <a:t>i</a:t>
            </a:r>
            <a:r>
              <a:rPr lang="ru-RU" sz="3000" dirty="0">
                <a:solidFill>
                  <a:schemeClr val="tx1">
                    <a:lumMod val="95000"/>
                    <a:lumOff val="5000"/>
                  </a:schemeClr>
                </a:solidFill>
                <a:latin typeface="Times New Roman" pitchFamily="18" charset="0"/>
                <a:cs typeface="Times New Roman" pitchFamily="18" charset="0"/>
              </a:rPr>
              <a:t>ред</a:t>
            </a:r>
            <a:r>
              <a:rPr lang="en-US" sz="3000" dirty="0">
                <a:solidFill>
                  <a:schemeClr val="tx1">
                    <a:lumMod val="95000"/>
                    <a:lumOff val="5000"/>
                  </a:schemeClr>
                </a:solidFill>
                <a:latin typeface="Times New Roman" pitchFamily="18" charset="0"/>
                <a:cs typeface="Times New Roman" pitchFamily="18" charset="0"/>
              </a:rPr>
              <a:t>i.</a:t>
            </a:r>
            <a:endParaRPr lang="ru-RU" sz="3000" dirty="0">
              <a:solidFill>
                <a:schemeClr val="tx1">
                  <a:lumMod val="95000"/>
                  <a:lumOff val="5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8763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08912" cy="5904656"/>
          </a:xfrm>
        </p:spPr>
        <p:txBody>
          <a:bodyPr>
            <a:normAutofit/>
          </a:bodyPr>
          <a:lstStyle/>
          <a:p>
            <a:pPr marL="4572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Эмоцияның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қ</a:t>
            </a:r>
            <a:r>
              <a:rPr lang="ru-RU" sz="2800" dirty="0" err="1" smtClean="0">
                <a:latin typeface="Times New Roman" pitchFamily="18" charset="0"/>
                <a:cs typeface="Times New Roman" pitchFamily="18" charset="0"/>
              </a:rPr>
              <a:t>азіргі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заман тарихы У. Джемстің 1884 ж. жарияланған “Эмоция деген не” атты </a:t>
            </a:r>
            <a:r>
              <a:rPr lang="ru-RU" sz="2800" dirty="0" err="1">
                <a:latin typeface="Times New Roman" pitchFamily="18" charset="0"/>
                <a:cs typeface="Times New Roman" pitchFamily="18" charset="0"/>
              </a:rPr>
              <a:t>мақаласынан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басталады</a:t>
            </a:r>
            <a:r>
              <a:rPr lang="ru-RU" sz="2800" dirty="0">
                <a:latin typeface="Times New Roman" pitchFamily="18" charset="0"/>
                <a:cs typeface="Times New Roman" pitchFamily="18" charset="0"/>
              </a:rPr>
              <a:t>. У. Джемс </a:t>
            </a:r>
            <a:r>
              <a:rPr lang="ru-RU" sz="2800" dirty="0" err="1">
                <a:latin typeface="Times New Roman" pitchFamily="18" charset="0"/>
                <a:cs typeface="Times New Roman" pitchFamily="18" charset="0"/>
              </a:rPr>
              <a:t>және</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Г</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Лангенің</a:t>
            </a:r>
            <a:r>
              <a:rPr lang="ru-RU" sz="2800" dirty="0" smtClean="0">
                <a:latin typeface="Times New Roman" pitchFamily="18" charset="0"/>
                <a:cs typeface="Times New Roman" pitchFamily="18" charset="0"/>
              </a:rPr>
              <a:t> </a:t>
            </a:r>
            <a:r>
              <a:rPr lang="ru-RU" sz="2800" dirty="0" err="1">
                <a:latin typeface="Times New Roman" pitchFamily="18" charset="0"/>
                <a:cs typeface="Times New Roman" pitchFamily="18" charset="0"/>
              </a:rPr>
              <a:t>пайымдаған</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теориялары</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бойынша: сезімнің туындау себебі – сыртқы ырықты қозғалыстар, сонымен бірге, ішкі ырықсыз жүрек толғаныстарынан болатын адамның </a:t>
            </a:r>
            <a:r>
              <a:rPr lang="ru-RU" sz="2800" dirty="0" err="1">
                <a:latin typeface="Times New Roman" pitchFamily="18" charset="0"/>
                <a:cs typeface="Times New Roman" pitchFamily="18" charset="0"/>
              </a:rPr>
              <a:t>кейіп</a:t>
            </a:r>
            <a:r>
              <a:rPr lang="ru-RU" sz="2800" dirty="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өзгерістері</a:t>
            </a:r>
            <a:r>
              <a:rPr lang="ru-RU" sz="2800" dirty="0" smtClean="0">
                <a:latin typeface="Times New Roman" pitchFamily="18" charset="0"/>
                <a:cs typeface="Times New Roman" pitchFamily="18" charset="0"/>
              </a:rPr>
              <a:t>. </a:t>
            </a:r>
            <a:r>
              <a:rPr lang="ru-RU" sz="2800" dirty="0">
                <a:latin typeface="Times New Roman" pitchFamily="18" charset="0"/>
                <a:cs typeface="Times New Roman" pitchFamily="18" charset="0"/>
              </a:rPr>
              <a:t>Осы өзгерістерден туындайтын адам әсерлерінің бәрі – эмоциялық күйді танытады. “Біздің қайғыруымыз – жылағанымыздан; қорқуымыз – қалтырауымыздан; қуанғанымыз – күлгенімізден” </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делінген</a:t>
            </a:r>
            <a:r>
              <a:rPr lang="ru-RU" sz="2800" dirty="0">
                <a:latin typeface="Times New Roman" pitchFamily="18" charset="0"/>
                <a:cs typeface="Times New Roman" pitchFamily="18" charset="0"/>
              </a:rPr>
              <a:t> </a:t>
            </a:r>
            <a:r>
              <a:rPr lang="ru-RU" sz="2800" dirty="0" smtClean="0">
                <a:latin typeface="Times New Roman" pitchFamily="18" charset="0"/>
                <a:cs typeface="Times New Roman" pitchFamily="18" charset="0"/>
              </a:rPr>
              <a:t>(У</a:t>
            </a:r>
            <a:r>
              <a:rPr lang="ru-RU" sz="2800" dirty="0">
                <a:latin typeface="Times New Roman" pitchFamily="18" charset="0"/>
                <a:cs typeface="Times New Roman" pitchFamily="18" charset="0"/>
              </a:rPr>
              <a:t>. Джемс). </a:t>
            </a:r>
            <a:endParaRPr lang="kk-KZ" sz="2800" dirty="0" smtClean="0">
              <a:latin typeface="Times New Roman" pitchFamily="18" charset="0"/>
              <a:cs typeface="Times New Roman" pitchFamily="18" charset="0"/>
            </a:endParaRPr>
          </a:p>
          <a:p>
            <a:pPr marL="45720" indent="0" algn="just">
              <a:buNone/>
            </a:pP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2570770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476672"/>
            <a:ext cx="7317432" cy="864096"/>
          </a:xfrm>
        </p:spPr>
        <p:txBody>
          <a:bodyPr/>
          <a:lstStyle/>
          <a:p>
            <a:pPr marL="0" indent="0" algn="ctr">
              <a:buNone/>
            </a:pPr>
            <a:r>
              <a:rPr lang="en-US" sz="3600" dirty="0">
                <a:solidFill>
                  <a:schemeClr val="tx1"/>
                </a:solidFill>
              </a:rPr>
              <a:t>2.</a:t>
            </a:r>
            <a:r>
              <a:rPr lang="kk-KZ" sz="3600" dirty="0">
                <a:solidFill>
                  <a:schemeClr val="tx1"/>
                </a:solidFill>
              </a:rPr>
              <a:t> </a:t>
            </a:r>
            <a:r>
              <a:rPr lang="ru-RU" sz="3600" dirty="0" err="1">
                <a:solidFill>
                  <a:schemeClr val="tx1"/>
                </a:solidFill>
              </a:rPr>
              <a:t>Эмоцияның</a:t>
            </a:r>
            <a:r>
              <a:rPr lang="ru-RU" sz="3600" dirty="0">
                <a:solidFill>
                  <a:schemeClr val="tx1"/>
                </a:solidFill>
              </a:rPr>
              <a:t> </a:t>
            </a:r>
            <a:r>
              <a:rPr lang="ru-RU" sz="3600" dirty="0" err="1">
                <a:solidFill>
                  <a:schemeClr val="tx1"/>
                </a:solidFill>
              </a:rPr>
              <a:t>қызметтерi</a:t>
            </a:r>
            <a:endParaRPr lang="ru-RU" sz="3600" dirty="0">
              <a:solidFill>
                <a:schemeClr val="tx1"/>
              </a:solidFill>
            </a:endParaRPr>
          </a:p>
        </p:txBody>
      </p:sp>
      <p:sp>
        <p:nvSpPr>
          <p:cNvPr id="3" name="Объект 2"/>
          <p:cNvSpPr>
            <a:spLocks noGrp="1"/>
          </p:cNvSpPr>
          <p:nvPr>
            <p:ph idx="1"/>
          </p:nvPr>
        </p:nvSpPr>
        <p:spPr>
          <a:xfrm>
            <a:off x="539552" y="1556792"/>
            <a:ext cx="8208912" cy="4896544"/>
          </a:xfrm>
        </p:spPr>
        <p:txBody>
          <a:bodyPr>
            <a:normAutofit/>
          </a:bodyPr>
          <a:lstStyle/>
          <a:p>
            <a:pPr marL="45720" indent="0" algn="just">
              <a:buNone/>
            </a:pPr>
            <a:r>
              <a:rPr lang="x-none" sz="2600" dirty="0" smtClean="0"/>
              <a:t>     </a:t>
            </a:r>
            <a:r>
              <a:rPr lang="x-none" sz="2600" dirty="0" err="1">
                <a:solidFill>
                  <a:schemeClr val="tx1">
                    <a:lumMod val="95000"/>
                    <a:lumOff val="5000"/>
                  </a:schemeClr>
                </a:solidFill>
                <a:latin typeface="Times New Roman" pitchFamily="18" charset="0"/>
                <a:cs typeface="Times New Roman" pitchFamily="18" charset="0"/>
              </a:rPr>
              <a:t>Эмоциялар</a:t>
            </a:r>
            <a:r>
              <a:rPr lang="x-none" sz="2600" dirty="0">
                <a:solidFill>
                  <a:schemeClr val="tx1">
                    <a:lumMod val="95000"/>
                    <a:lumOff val="5000"/>
                  </a:schemeClr>
                </a:solidFill>
                <a:latin typeface="Times New Roman" pitchFamily="18" charset="0"/>
                <a:cs typeface="Times New Roman" pitchFamily="18" charset="0"/>
              </a:rPr>
              <a:t> </a:t>
            </a:r>
            <a:r>
              <a:rPr lang="x-none" sz="2600" dirty="0" err="1">
                <a:solidFill>
                  <a:schemeClr val="tx1">
                    <a:lumMod val="95000"/>
                    <a:lumOff val="5000"/>
                  </a:schemeClr>
                </a:solidFill>
                <a:latin typeface="Times New Roman" pitchFamily="18" charset="0"/>
                <a:cs typeface="Times New Roman" pitchFamily="18" charset="0"/>
              </a:rPr>
              <a:t>мынадай</a:t>
            </a:r>
            <a:r>
              <a:rPr lang="x-none" sz="2600" dirty="0">
                <a:solidFill>
                  <a:schemeClr val="tx1">
                    <a:lumMod val="95000"/>
                    <a:lumOff val="5000"/>
                  </a:schemeClr>
                </a:solidFill>
                <a:latin typeface="Times New Roman" pitchFamily="18" charset="0"/>
                <a:cs typeface="Times New Roman" pitchFamily="18" charset="0"/>
              </a:rPr>
              <a:t> </a:t>
            </a:r>
            <a:r>
              <a:rPr lang="x-none" sz="2600" dirty="0" err="1">
                <a:solidFill>
                  <a:schemeClr val="tx1">
                    <a:lumMod val="95000"/>
                    <a:lumOff val="5000"/>
                  </a:schemeClr>
                </a:solidFill>
                <a:latin typeface="Times New Roman" pitchFamily="18" charset="0"/>
                <a:cs typeface="Times New Roman" pitchFamily="18" charset="0"/>
              </a:rPr>
              <a:t>функцияларды</a:t>
            </a:r>
            <a:r>
              <a:rPr lang="x-none" sz="2600" dirty="0">
                <a:solidFill>
                  <a:schemeClr val="tx1">
                    <a:lumMod val="95000"/>
                    <a:lumOff val="5000"/>
                  </a:schemeClr>
                </a:solidFill>
                <a:latin typeface="Times New Roman" pitchFamily="18" charset="0"/>
                <a:cs typeface="Times New Roman" pitchFamily="18" charset="0"/>
              </a:rPr>
              <a:t> </a:t>
            </a:r>
            <a:r>
              <a:rPr lang="x-none" sz="2600" dirty="0" err="1">
                <a:solidFill>
                  <a:schemeClr val="tx1">
                    <a:lumMod val="95000"/>
                    <a:lumOff val="5000"/>
                  </a:schemeClr>
                </a:solidFill>
                <a:latin typeface="Times New Roman" pitchFamily="18" charset="0"/>
                <a:cs typeface="Times New Roman" pitchFamily="18" charset="0"/>
              </a:rPr>
              <a:t>атқарады</a:t>
            </a:r>
            <a:r>
              <a:rPr lang="x-none" sz="2600" dirty="0">
                <a:solidFill>
                  <a:schemeClr val="tx1">
                    <a:lumMod val="95000"/>
                    <a:lumOff val="5000"/>
                  </a:schemeClr>
                </a:solidFill>
                <a:latin typeface="Times New Roman" pitchFamily="18" charset="0"/>
                <a:cs typeface="Times New Roman" pitchFamily="18" charset="0"/>
              </a:rPr>
              <a:t>: </a:t>
            </a:r>
            <a:r>
              <a:rPr lang="x-none" sz="2600" dirty="0" err="1">
                <a:solidFill>
                  <a:schemeClr val="tx1">
                    <a:lumMod val="95000"/>
                    <a:lumOff val="5000"/>
                  </a:schemeClr>
                </a:solidFill>
                <a:latin typeface="Times New Roman" pitchFamily="18" charset="0"/>
                <a:cs typeface="Times New Roman" pitchFamily="18" charset="0"/>
              </a:rPr>
              <a:t>бағалаушы</a:t>
            </a:r>
            <a:r>
              <a:rPr lang="x-none" sz="2600" dirty="0">
                <a:solidFill>
                  <a:schemeClr val="tx1">
                    <a:lumMod val="95000"/>
                    <a:lumOff val="5000"/>
                  </a:schemeClr>
                </a:solidFill>
                <a:latin typeface="Times New Roman" pitchFamily="18" charset="0"/>
                <a:cs typeface="Times New Roman" pitchFamily="18" charset="0"/>
              </a:rPr>
              <a:t>, </a:t>
            </a:r>
            <a:r>
              <a:rPr lang="x-none" sz="2600" dirty="0" err="1">
                <a:solidFill>
                  <a:schemeClr val="tx1">
                    <a:lumMod val="95000"/>
                    <a:lumOff val="5000"/>
                  </a:schemeClr>
                </a:solidFill>
                <a:latin typeface="Times New Roman" pitchFamily="18" charset="0"/>
                <a:cs typeface="Times New Roman" pitchFamily="18" charset="0"/>
              </a:rPr>
              <a:t>сигналдық</a:t>
            </a:r>
            <a:r>
              <a:rPr lang="x-none"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оятушы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коммуникативтi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сонымен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қатар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физиологиялық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танымдық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әсер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ету</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функциясын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атқарады</a:t>
            </a:r>
            <a:r>
              <a:rPr lang="ru-RU" sz="2600" dirty="0">
                <a:solidFill>
                  <a:schemeClr val="tx1">
                    <a:lumMod val="95000"/>
                    <a:lumOff val="5000"/>
                  </a:schemeClr>
                </a:solidFill>
                <a:latin typeface="Times New Roman" pitchFamily="18" charset="0"/>
                <a:cs typeface="Times New Roman" pitchFamily="18" charset="0"/>
              </a:rPr>
              <a:t>. </a:t>
            </a:r>
          </a:p>
          <a:p>
            <a:pPr marL="45720" indent="0" algn="just">
              <a:buNone/>
            </a:pP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Эмоциялар</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iшкi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психикалық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процестер</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болып</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табылады</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Бiрақта олар</a:t>
            </a:r>
            <a:r>
              <a:rPr lang="ru-RU" sz="2600" dirty="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сырттай</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мимикадан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көзқарасынан, әрекеттерден, қимылдан, елестен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интоннациядан</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 сөйлеудiң басқа </a:t>
            </a:r>
            <a:r>
              <a:rPr lang="ru-RU" sz="2600" dirty="0">
                <a:solidFill>
                  <a:schemeClr val="tx1">
                    <a:lumMod val="95000"/>
                    <a:lumOff val="5000"/>
                  </a:schemeClr>
                </a:solidFill>
                <a:latin typeface="Times New Roman" pitchFamily="18" charset="0"/>
                <a:cs typeface="Times New Roman" pitchFamily="18" charset="0"/>
              </a:rPr>
              <a:t>да </a:t>
            </a:r>
            <a:r>
              <a:rPr lang="ru-RU" sz="2600" dirty="0" err="1" smtClean="0">
                <a:solidFill>
                  <a:schemeClr val="tx1">
                    <a:lumMod val="95000"/>
                    <a:lumOff val="5000"/>
                  </a:schemeClr>
                </a:solidFill>
                <a:latin typeface="Times New Roman" pitchFamily="18" charset="0"/>
                <a:cs typeface="Times New Roman" pitchFamily="18" charset="0"/>
              </a:rPr>
              <a:t>ерекшелiктерiнен</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smtClean="0">
                <a:solidFill>
                  <a:schemeClr val="tx1">
                    <a:lumMod val="95000"/>
                    <a:lumOff val="5000"/>
                  </a:schemeClr>
                </a:solidFill>
                <a:latin typeface="Times New Roman" pitchFamily="18" charset="0"/>
                <a:cs typeface="Times New Roman" pitchFamily="18" charset="0"/>
              </a:rPr>
              <a:t>жақсы </a:t>
            </a:r>
            <a:r>
              <a:rPr lang="ru-RU" sz="2600" dirty="0" err="1">
                <a:solidFill>
                  <a:schemeClr val="tx1">
                    <a:lumMod val="95000"/>
                    <a:lumOff val="5000"/>
                  </a:schemeClr>
                </a:solidFill>
                <a:latin typeface="Times New Roman" pitchFamily="18" charset="0"/>
                <a:cs typeface="Times New Roman" pitchFamily="18" charset="0"/>
              </a:rPr>
              <a:t>көрiнедi</a:t>
            </a:r>
            <a:r>
              <a:rPr lang="ru-RU" sz="2600" dirty="0" smtClean="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Бұл</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басқа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адамдардың</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эмоциялық</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күйiн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түсiнуге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және</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олармен</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нәтижелi</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қарым-қатынас</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жасауға</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мүмкiндiк</a:t>
            </a:r>
            <a:r>
              <a:rPr lang="ru-RU" sz="2600" dirty="0">
                <a:solidFill>
                  <a:schemeClr val="tx1">
                    <a:lumMod val="95000"/>
                    <a:lumOff val="5000"/>
                  </a:schemeClr>
                </a:solidFill>
                <a:latin typeface="Times New Roman" pitchFamily="18" charset="0"/>
                <a:cs typeface="Times New Roman" pitchFamily="18" charset="0"/>
              </a:rPr>
              <a:t> </a:t>
            </a:r>
            <a:r>
              <a:rPr lang="ru-RU" sz="2600" dirty="0" err="1">
                <a:solidFill>
                  <a:schemeClr val="tx1">
                    <a:lumMod val="95000"/>
                    <a:lumOff val="5000"/>
                  </a:schemeClr>
                </a:solidFill>
                <a:latin typeface="Times New Roman" pitchFamily="18" charset="0"/>
                <a:cs typeface="Times New Roman" pitchFamily="18" charset="0"/>
              </a:rPr>
              <a:t>бередi</a:t>
            </a:r>
            <a:r>
              <a:rPr lang="ru-RU" sz="26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2507704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772816"/>
            <a:ext cx="8208912" cy="4104456"/>
          </a:xfrm>
        </p:spPr>
        <p:txBody>
          <a:bodyPr>
            <a:noAutofit/>
          </a:bodyPr>
          <a:lstStyle/>
          <a:p>
            <a:pPr marL="45720" indent="0" algn="just">
              <a:buNone/>
            </a:pPr>
            <a:r>
              <a:rPr lang="ru-RU"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Қуаныш</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орындалуы күм</a:t>
            </a:r>
            <a:r>
              <a:rPr lang="en-US" sz="2800" dirty="0">
                <a:solidFill>
                  <a:schemeClr val="bg2">
                    <a:lumMod val="10000"/>
                  </a:schemeClr>
                </a:solidFill>
                <a:latin typeface="Times New Roman" pitchFamily="18" charset="0"/>
                <a:cs typeface="Times New Roman" pitchFamily="18" charset="0"/>
              </a:rPr>
              <a:t>ə</a:t>
            </a:r>
            <a:r>
              <a:rPr lang="ru-RU" sz="2800" dirty="0">
                <a:solidFill>
                  <a:schemeClr val="bg2">
                    <a:lumMod val="10000"/>
                  </a:schemeClr>
                </a:solidFill>
                <a:latin typeface="Times New Roman" pitchFamily="18" charset="0"/>
                <a:cs typeface="Times New Roman" pitchFamily="18" charset="0"/>
              </a:rPr>
              <a:t>нд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болып </a:t>
            </a:r>
            <a:r>
              <a:rPr lang="ru-RU" sz="2800" dirty="0" err="1">
                <a:solidFill>
                  <a:schemeClr val="bg2">
                    <a:lumMod val="10000"/>
                  </a:schemeClr>
                </a:solidFill>
                <a:latin typeface="Times New Roman" pitchFamily="18" charset="0"/>
                <a:cs typeface="Times New Roman" pitchFamily="18" charset="0"/>
              </a:rPr>
              <a:t>тұрған </a:t>
            </a:r>
            <a:r>
              <a:rPr lang="ru-RU" sz="2800" dirty="0" err="1" smtClean="0">
                <a:solidFill>
                  <a:schemeClr val="bg2">
                    <a:lumMod val="10000"/>
                  </a:schemeClr>
                </a:solidFill>
                <a:latin typeface="Times New Roman" pitchFamily="18" charset="0"/>
                <a:cs typeface="Times New Roman" pitchFamily="18" charset="0"/>
              </a:rPr>
              <a:t>қажетт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кт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ң </a:t>
            </a:r>
            <a:r>
              <a:rPr lang="ru-RU" sz="2800" dirty="0" smtClean="0">
                <a:solidFill>
                  <a:schemeClr val="bg2">
                    <a:lumMod val="10000"/>
                  </a:schemeClr>
                </a:solidFill>
                <a:latin typeface="Times New Roman" pitchFamily="18" charset="0"/>
                <a:cs typeface="Times New Roman" pitchFamily="18" charset="0"/>
              </a:rPr>
              <a:t>толық қанағаттандырылуына </a:t>
            </a:r>
            <a:r>
              <a:rPr lang="ru-RU" sz="2800" dirty="0">
                <a:solidFill>
                  <a:schemeClr val="bg2">
                    <a:lumMod val="10000"/>
                  </a:schemeClr>
                </a:solidFill>
                <a:latin typeface="Times New Roman" pitchFamily="18" charset="0"/>
                <a:cs typeface="Times New Roman" pitchFamily="18" charset="0"/>
              </a:rPr>
              <a:t>байланысты туындайтын </a:t>
            </a:r>
            <a:r>
              <a:rPr lang="ru-RU" sz="2800" dirty="0" err="1">
                <a:solidFill>
                  <a:schemeClr val="bg2">
                    <a:lumMod val="10000"/>
                  </a:schemeClr>
                </a:solidFill>
                <a:latin typeface="Times New Roman" pitchFamily="18" charset="0"/>
                <a:cs typeface="Times New Roman" pitchFamily="18" charset="0"/>
              </a:rPr>
              <a:t>ұнамды </a:t>
            </a:r>
            <a:r>
              <a:rPr lang="ru-RU" sz="2800" dirty="0" err="1" smtClean="0">
                <a:solidFill>
                  <a:schemeClr val="bg2">
                    <a:lumMod val="10000"/>
                  </a:schemeClr>
                </a:solidFill>
                <a:latin typeface="Times New Roman" pitchFamily="18" charset="0"/>
                <a:cs typeface="Times New Roman" pitchFamily="18" charset="0"/>
              </a:rPr>
              <a:t>эмоциялық </a:t>
            </a:r>
            <a:r>
              <a:rPr lang="ru-RU" sz="2800" dirty="0">
                <a:solidFill>
                  <a:schemeClr val="bg2">
                    <a:lumMod val="10000"/>
                  </a:schemeClr>
                </a:solidFill>
                <a:latin typeface="Times New Roman" pitchFamily="18" charset="0"/>
                <a:cs typeface="Times New Roman" pitchFamily="18" charset="0"/>
              </a:rPr>
              <a:t>күй.</a:t>
            </a:r>
          </a:p>
          <a:p>
            <a:pPr marL="45720" indent="0" algn="just">
              <a:buNone/>
            </a:pPr>
            <a:r>
              <a:rPr lang="en-US" sz="2800" b="1" dirty="0">
                <a:solidFill>
                  <a:schemeClr val="bg2">
                    <a:lumMod val="10000"/>
                  </a:schemeClr>
                </a:solidFill>
                <a:latin typeface="Times New Roman" pitchFamily="18" charset="0"/>
                <a:cs typeface="Times New Roman" pitchFamily="18" charset="0"/>
              </a:rPr>
              <a:t> </a:t>
            </a: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Таңдану</a:t>
            </a:r>
            <a:r>
              <a:rPr lang="ru-RU" sz="2800" b="1" dirty="0" smtClean="0">
                <a:solidFill>
                  <a:schemeClr val="bg2">
                    <a:lumMod val="10000"/>
                  </a:schemeClr>
                </a:solidFill>
                <a:latin typeface="Times New Roman" pitchFamily="18" charset="0"/>
                <a:cs typeface="Times New Roman" pitchFamily="18" charset="0"/>
              </a:rPr>
              <a:t> </a:t>
            </a:r>
            <a:r>
              <a:rPr lang="ru-RU" sz="2800" dirty="0">
                <a:solidFill>
                  <a:schemeClr val="bg2">
                    <a:lumMod val="10000"/>
                  </a:schemeClr>
                </a:solidFill>
                <a:latin typeface="Times New Roman" pitchFamily="18" charset="0"/>
                <a:cs typeface="Times New Roman" pitchFamily="18" charset="0"/>
              </a:rPr>
              <a:t>- күт</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лмеген оқиғаға байланысты пайда болатын эмоциялық белг</a:t>
            </a:r>
            <a:r>
              <a:rPr lang="en-US" sz="2800" dirty="0">
                <a:solidFill>
                  <a:schemeClr val="bg2">
                    <a:lumMod val="10000"/>
                  </a:schemeClr>
                </a:solidFill>
                <a:latin typeface="Times New Roman" pitchFamily="18" charset="0"/>
                <a:cs typeface="Times New Roman" pitchFamily="18" charset="0"/>
              </a:rPr>
              <a:t>i</a:t>
            </a:r>
            <a:r>
              <a:rPr lang="en-US" sz="2800" dirty="0" smtClean="0">
                <a:solidFill>
                  <a:schemeClr val="bg2">
                    <a:lumMod val="10000"/>
                  </a:schemeClr>
                </a:solidFill>
                <a:latin typeface="Times New Roman" pitchFamily="18" charset="0"/>
                <a:cs typeface="Times New Roman" pitchFamily="18" charset="0"/>
              </a:rPr>
              <a:t>.</a:t>
            </a:r>
            <a:r>
              <a:rPr lang="ru-RU" sz="2800" dirty="0" smtClean="0">
                <a:solidFill>
                  <a:schemeClr val="bg2">
                    <a:lumMod val="10000"/>
                  </a:schemeClr>
                </a:solidFill>
                <a:latin typeface="Times New Roman" pitchFamily="18" charset="0"/>
                <a:cs typeface="Times New Roman" pitchFamily="18" charset="0"/>
              </a:rPr>
              <a:t> Таңдану </a:t>
            </a:r>
            <a:r>
              <a:rPr lang="ru-RU" sz="2800" dirty="0">
                <a:solidFill>
                  <a:schemeClr val="bg2">
                    <a:lumMod val="10000"/>
                  </a:schemeClr>
                </a:solidFill>
                <a:latin typeface="Times New Roman" pitchFamily="18" charset="0"/>
                <a:cs typeface="Times New Roman" pitchFamily="18" charset="0"/>
              </a:rPr>
              <a:t>бұрыннан бар сез</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мдерд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тежейд</a:t>
            </a:r>
            <a:r>
              <a:rPr lang="en-US" sz="2800" dirty="0">
                <a:solidFill>
                  <a:schemeClr val="bg2">
                    <a:lumMod val="10000"/>
                  </a:schemeClr>
                </a:solidFill>
                <a:latin typeface="Times New Roman" pitchFamily="18" charset="0"/>
                <a:cs typeface="Times New Roman" pitchFamily="18" charset="0"/>
              </a:rPr>
              <a:t>i. </a:t>
            </a:r>
            <a:r>
              <a:rPr lang="ru-RU" sz="2800" dirty="0">
                <a:solidFill>
                  <a:schemeClr val="bg2">
                    <a:lumMod val="10000"/>
                  </a:schemeClr>
                </a:solidFill>
                <a:latin typeface="Times New Roman" pitchFamily="18" charset="0"/>
                <a:cs typeface="Times New Roman" pitchFamily="18" charset="0"/>
              </a:rPr>
              <a:t>Осыдан зей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толығымен таңдануға </a:t>
            </a:r>
            <a:r>
              <a:rPr lang="ru-RU" sz="2800" dirty="0" smtClean="0">
                <a:solidFill>
                  <a:schemeClr val="bg2">
                    <a:lumMod val="10000"/>
                  </a:schemeClr>
                </a:solidFill>
                <a:latin typeface="Times New Roman" pitchFamily="18" charset="0"/>
                <a:cs typeface="Times New Roman" pitchFamily="18" charset="0"/>
              </a:rPr>
              <a:t>себеп болған </a:t>
            </a:r>
            <a:r>
              <a:rPr lang="ru-RU" sz="2800" dirty="0">
                <a:solidFill>
                  <a:schemeClr val="bg2">
                    <a:lumMod val="10000"/>
                  </a:schemeClr>
                </a:solidFill>
                <a:latin typeface="Times New Roman" pitchFamily="18" charset="0"/>
                <a:cs typeface="Times New Roman" pitchFamily="18" charset="0"/>
              </a:rPr>
              <a:t>нысанға ауысады, кей</a:t>
            </a:r>
            <a:r>
              <a:rPr lang="en-US" sz="2800" dirty="0">
                <a:solidFill>
                  <a:schemeClr val="bg2">
                    <a:lumMod val="10000"/>
                  </a:schemeClr>
                </a:solidFill>
                <a:latin typeface="Times New Roman" pitchFamily="18" charset="0"/>
                <a:cs typeface="Times New Roman" pitchFamily="18" charset="0"/>
              </a:rPr>
              <a:t>i</a:t>
            </a:r>
            <a:r>
              <a:rPr lang="ru-RU" sz="2800" dirty="0">
                <a:solidFill>
                  <a:schemeClr val="bg2">
                    <a:lumMod val="10000"/>
                  </a:schemeClr>
                </a:solidFill>
                <a:latin typeface="Times New Roman" pitchFamily="18" charset="0"/>
                <a:cs typeface="Times New Roman" pitchFamily="18" charset="0"/>
              </a:rPr>
              <a:t>н ол қызығушылық ниетке жол </a:t>
            </a:r>
            <a:r>
              <a:rPr lang="ru-RU" sz="2800" dirty="0" err="1">
                <a:solidFill>
                  <a:schemeClr val="bg2">
                    <a:lumMod val="10000"/>
                  </a:schemeClr>
                </a:solidFill>
                <a:latin typeface="Times New Roman" pitchFamily="18" charset="0"/>
                <a:cs typeface="Times New Roman" pitchFamily="18" charset="0"/>
              </a:rPr>
              <a:t>ашады</a:t>
            </a:r>
            <a:r>
              <a:rPr lang="ru-RU" sz="2800" dirty="0" smtClean="0">
                <a:solidFill>
                  <a:schemeClr val="bg2">
                    <a:lumMod val="10000"/>
                  </a:schemeClr>
                </a:solidFill>
                <a:latin typeface="Times New Roman" pitchFamily="18" charset="0"/>
                <a:cs typeface="Times New Roman" pitchFamily="18" charset="0"/>
              </a:rPr>
              <a:t>.</a:t>
            </a:r>
            <a:endParaRPr lang="ru-RU" sz="2800" dirty="0">
              <a:solidFill>
                <a:schemeClr val="bg2">
                  <a:lumMod val="10000"/>
                </a:schemeClr>
              </a:solidFill>
              <a:latin typeface="Times New Roman" pitchFamily="18" charset="0"/>
              <a:cs typeface="Times New Roman" pitchFamily="18" charset="0"/>
            </a:endParaRPr>
          </a:p>
        </p:txBody>
      </p:sp>
      <p:sp>
        <p:nvSpPr>
          <p:cNvPr id="2" name="Прямоугольник 1"/>
          <p:cNvSpPr/>
          <p:nvPr/>
        </p:nvSpPr>
        <p:spPr>
          <a:xfrm>
            <a:off x="971600" y="404664"/>
            <a:ext cx="7416824" cy="954107"/>
          </a:xfrm>
          <a:prstGeom prst="rect">
            <a:avLst/>
          </a:prstGeom>
        </p:spPr>
        <p:txBody>
          <a:bodyPr wrap="square">
            <a:spAutoFit/>
          </a:bodyPr>
          <a:lstStyle/>
          <a:p>
            <a:pPr algn="ctr"/>
            <a:r>
              <a:rPr lang="en-US" sz="2800" dirty="0">
                <a:latin typeface="Arial" panose="020B0604020202020204" pitchFamily="34" charset="0"/>
                <a:cs typeface="Arial" panose="020B0604020202020204" pitchFamily="34" charset="0"/>
              </a:rPr>
              <a:t>3. </a:t>
            </a:r>
            <a:r>
              <a:rPr lang="ru-RU" sz="2800" b="1" dirty="0" err="1">
                <a:latin typeface="Arial" panose="020B0604020202020204" pitchFamily="34" charset="0"/>
                <a:cs typeface="Arial" panose="020B0604020202020204" pitchFamily="34" charset="0"/>
              </a:rPr>
              <a:t>Эмоцияның</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формалары</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және</a:t>
            </a:r>
            <a:r>
              <a:rPr lang="ru-RU" sz="2800" b="1" dirty="0">
                <a:latin typeface="Arial" panose="020B0604020202020204" pitchFamily="34" charset="0"/>
                <a:cs typeface="Arial" panose="020B0604020202020204" pitchFamily="34" charset="0"/>
              </a:rPr>
              <a:t> </a:t>
            </a:r>
            <a:r>
              <a:rPr lang="ru-RU" sz="2800" b="1" dirty="0" err="1">
                <a:latin typeface="Arial" panose="020B0604020202020204" pitchFamily="34" charset="0"/>
                <a:cs typeface="Arial" panose="020B0604020202020204" pitchFamily="34" charset="0"/>
              </a:rPr>
              <a:t>негiзгi</a:t>
            </a:r>
            <a:r>
              <a:rPr lang="ru-RU" sz="2800" b="1" dirty="0">
                <a:latin typeface="Arial" panose="020B0604020202020204" pitchFamily="34" charset="0"/>
                <a:cs typeface="Arial" panose="020B0604020202020204" pitchFamily="34" charset="0"/>
              </a:rPr>
              <a:t> </a:t>
            </a:r>
            <a:r>
              <a:rPr lang="ru-RU" sz="2800" b="1" dirty="0" err="1" smtClean="0">
                <a:latin typeface="Arial" panose="020B0604020202020204" pitchFamily="34" charset="0"/>
                <a:cs typeface="Arial" panose="020B0604020202020204" pitchFamily="34" charset="0"/>
              </a:rPr>
              <a:t>түрлерi</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913098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64704"/>
            <a:ext cx="8208912" cy="5472608"/>
          </a:xfrm>
        </p:spPr>
        <p:txBody>
          <a:bodyPr>
            <a:noAutofit/>
          </a:bodyPr>
          <a:lstStyle/>
          <a:p>
            <a:pPr marL="45720" indent="0" algn="just">
              <a:buNone/>
            </a:pPr>
            <a:r>
              <a:rPr lang="en-US" sz="2800" b="1" dirty="0" smtClean="0">
                <a:solidFill>
                  <a:schemeClr val="bg2">
                    <a:lumMod val="10000"/>
                  </a:schemeClr>
                </a:solidFill>
                <a:latin typeface="Times New Roman" pitchFamily="18" charset="0"/>
                <a:cs typeface="Times New Roman" pitchFamily="18" charset="0"/>
              </a:rPr>
              <a:t>     </a:t>
            </a:r>
            <a:r>
              <a:rPr lang="ru-RU" sz="2800" b="1" dirty="0" err="1" smtClean="0">
                <a:solidFill>
                  <a:schemeClr val="bg2">
                    <a:lumMod val="10000"/>
                  </a:schemeClr>
                </a:solidFill>
                <a:latin typeface="Times New Roman" pitchFamily="18" charset="0"/>
                <a:cs typeface="Times New Roman" pitchFamily="18" charset="0"/>
              </a:rPr>
              <a:t>Қас</a:t>
            </a:r>
            <a:r>
              <a:rPr lang="en-US" sz="2800" b="1" dirty="0" err="1" smtClean="0">
                <a:solidFill>
                  <a:schemeClr val="bg2">
                    <a:lumMod val="10000"/>
                  </a:schemeClr>
                </a:solidFill>
                <a:latin typeface="Times New Roman" pitchFamily="18" charset="0"/>
                <a:cs typeface="Times New Roman" pitchFamily="18" charset="0"/>
              </a:rPr>
              <a:t>i</a:t>
            </a:r>
            <a:r>
              <a:rPr lang="ru-RU" sz="2800" b="1" dirty="0" err="1" smtClean="0">
                <a:solidFill>
                  <a:schemeClr val="bg2">
                    <a:lumMod val="10000"/>
                  </a:schemeClr>
                </a:solidFill>
                <a:latin typeface="Times New Roman" pitchFamily="18" charset="0"/>
                <a:cs typeface="Times New Roman" pitchFamily="18" charset="0"/>
              </a:rPr>
              <a:t>рет</a:t>
            </a:r>
            <a:r>
              <a:rPr lang="ru-RU" sz="2800" b="1" dirty="0" smtClean="0">
                <a:solidFill>
                  <a:schemeClr val="bg2">
                    <a:lumMod val="10000"/>
                  </a:schemeClr>
                </a:solidFill>
                <a:latin typeface="Times New Roman" pitchFamily="18" charset="0"/>
                <a:cs typeface="Times New Roman" pitchFamily="18" charset="0"/>
              </a:rPr>
              <a:t> </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алғашында</a:t>
            </a:r>
            <a:r>
              <a:rPr lang="ru-RU" sz="2800" dirty="0" smtClean="0">
                <a:solidFill>
                  <a:schemeClr val="bg2">
                    <a:lumMod val="10000"/>
                  </a:schemeClr>
                </a:solidFill>
                <a:latin typeface="Times New Roman" pitchFamily="18" charset="0"/>
                <a:cs typeface="Times New Roman" pitchFamily="18" charset="0"/>
              </a:rPr>
              <a:t> аз да </a:t>
            </a:r>
            <a:r>
              <a:rPr lang="ru-RU" sz="2800" dirty="0" err="1" smtClean="0">
                <a:solidFill>
                  <a:schemeClr val="bg2">
                    <a:lumMod val="10000"/>
                  </a:schemeClr>
                </a:solidFill>
                <a:latin typeface="Times New Roman" pitchFamily="18" charset="0"/>
                <a:cs typeface="Times New Roman" pitchFamily="18" charset="0"/>
              </a:rPr>
              <a:t>болса</a:t>
            </a:r>
            <a:r>
              <a:rPr lang="ru-RU" sz="2800" dirty="0" smtClean="0">
                <a:solidFill>
                  <a:schemeClr val="bg2">
                    <a:lumMod val="10000"/>
                  </a:schemeClr>
                </a:solidFill>
                <a:latin typeface="Times New Roman" pitchFamily="18" charset="0"/>
                <a:cs typeface="Times New Roman" pitchFamily="18" charset="0"/>
              </a:rPr>
              <a:t> сен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м </a:t>
            </a:r>
            <a:r>
              <a:rPr lang="ru-RU" sz="2800" dirty="0" err="1" smtClean="0">
                <a:solidFill>
                  <a:schemeClr val="bg2">
                    <a:lumMod val="10000"/>
                  </a:schemeClr>
                </a:solidFill>
                <a:latin typeface="Times New Roman" pitchFamily="18" charset="0"/>
                <a:cs typeface="Times New Roman" pitchFamily="18" charset="0"/>
              </a:rPr>
              <a:t>күтт</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рген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маңызды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өм</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р </a:t>
            </a:r>
            <a:r>
              <a:rPr lang="ru-RU" sz="2800" dirty="0" err="1" smtClean="0">
                <a:solidFill>
                  <a:schemeClr val="bg2">
                    <a:lumMod val="10000"/>
                  </a:schemeClr>
                </a:solidFill>
                <a:latin typeface="Times New Roman" pitchFamily="18" charset="0"/>
                <a:cs typeface="Times New Roman" pitchFamily="18" charset="0"/>
              </a:rPr>
              <a:t>қажетт</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г</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н</a:t>
            </a:r>
            <a:r>
              <a:rPr lang="en-US" sz="2800" dirty="0" err="1" smtClean="0">
                <a:solidFill>
                  <a:schemeClr val="bg2">
                    <a:lumMod val="10000"/>
                  </a:schemeClr>
                </a:solidFill>
                <a:latin typeface="Times New Roman" pitchFamily="18" charset="0"/>
                <a:cs typeface="Times New Roman" pitchFamily="18" charset="0"/>
              </a:rPr>
              <a:t>i</a:t>
            </a:r>
            <a:r>
              <a:rPr lang="ru-RU" sz="2800" dirty="0" smtClean="0">
                <a:solidFill>
                  <a:schemeClr val="bg2">
                    <a:lumMod val="10000"/>
                  </a:schemeClr>
                </a:solidFill>
                <a:latin typeface="Times New Roman" pitchFamily="18" charset="0"/>
                <a:cs typeface="Times New Roman" pitchFamily="18" charset="0"/>
              </a:rPr>
              <a:t>ң </a:t>
            </a:r>
            <a:r>
              <a:rPr lang="ru-RU" sz="2800" dirty="0" err="1" smtClean="0">
                <a:solidFill>
                  <a:schemeClr val="bg2">
                    <a:lumMod val="10000"/>
                  </a:schemeClr>
                </a:solidFill>
                <a:latin typeface="Times New Roman" pitchFamily="18" charset="0"/>
                <a:cs typeface="Times New Roman" pitchFamily="18" charset="0"/>
              </a:rPr>
              <a:t>орындалмауы</a:t>
            </a:r>
            <a:r>
              <a:rPr lang="ru-RU" sz="2800" dirty="0" smtClean="0">
                <a:solidFill>
                  <a:schemeClr val="bg2">
                    <a:lumMod val="10000"/>
                  </a:schemeClr>
                </a:solidFill>
                <a:latin typeface="Times New Roman" pitchFamily="18" charset="0"/>
                <a:cs typeface="Times New Roman" pitchFamily="18" charset="0"/>
              </a:rPr>
              <a:t> не </a:t>
            </a:r>
            <a:r>
              <a:rPr lang="ru-RU" sz="2800" dirty="0" err="1" smtClean="0">
                <a:solidFill>
                  <a:schemeClr val="bg2">
                    <a:lumMod val="10000"/>
                  </a:schemeClr>
                </a:solidFill>
                <a:latin typeface="Times New Roman" pitchFamily="18" charset="0"/>
                <a:cs typeface="Times New Roman" pitchFamily="18" charset="0"/>
              </a:rPr>
              <a:t>оның орындалмайтыны</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жөн</a:t>
            </a:r>
            <a:r>
              <a:rPr lang="en-US" sz="2800" dirty="0" err="1" smtClean="0">
                <a:solidFill>
                  <a:schemeClr val="bg2">
                    <a:lumMod val="10000"/>
                  </a:schemeClr>
                </a:solidFill>
                <a:latin typeface="Times New Roman" pitchFamily="18" charset="0"/>
                <a:cs typeface="Times New Roman" pitchFamily="18" charset="0"/>
              </a:rPr>
              <a:t>i</a:t>
            </a:r>
            <a:r>
              <a:rPr lang="ru-RU" sz="2800" dirty="0" err="1" smtClean="0">
                <a:solidFill>
                  <a:schemeClr val="bg2">
                    <a:lumMod val="10000"/>
                  </a:schemeClr>
                </a:solidFill>
                <a:latin typeface="Times New Roman" pitchFamily="18" charset="0"/>
                <a:cs typeface="Times New Roman" pitchFamily="18" charset="0"/>
              </a:rPr>
              <a:t>нде</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ақпарат</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алудан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болатын</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жағымсыз</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эмоциялық</a:t>
            </a:r>
            <a:r>
              <a:rPr lang="ru-RU" sz="2800" dirty="0" smtClean="0">
                <a:solidFill>
                  <a:schemeClr val="bg2">
                    <a:lumMod val="10000"/>
                  </a:schemeClr>
                </a:solidFill>
                <a:latin typeface="Times New Roman" pitchFamily="18" charset="0"/>
                <a:cs typeface="Times New Roman" pitchFamily="18" charset="0"/>
              </a:rPr>
              <a:t> </a:t>
            </a:r>
            <a:r>
              <a:rPr lang="ru-RU" sz="2800" dirty="0" err="1" smtClean="0">
                <a:solidFill>
                  <a:schemeClr val="bg2">
                    <a:lumMod val="10000"/>
                  </a:schemeClr>
                </a:solidFill>
                <a:latin typeface="Times New Roman" pitchFamily="18" charset="0"/>
                <a:cs typeface="Times New Roman" pitchFamily="18" charset="0"/>
              </a:rPr>
              <a:t>күй</a:t>
            </a:r>
            <a:r>
              <a:rPr lang="ru-RU" sz="2800" dirty="0" smtClean="0">
                <a:solidFill>
                  <a:schemeClr val="bg2">
                    <a:lumMod val="10000"/>
                  </a:schemeClr>
                </a:solidFill>
                <a:latin typeface="Times New Roman" pitchFamily="18" charset="0"/>
                <a:cs typeface="Times New Roman" pitchFamily="18" charset="0"/>
              </a:rPr>
              <a:t>.</a:t>
            </a:r>
            <a:endParaRPr lang="en-US" sz="2800" dirty="0" smtClean="0">
              <a:solidFill>
                <a:schemeClr val="bg2">
                  <a:lumMod val="10000"/>
                </a:schemeClr>
              </a:solidFill>
              <a:latin typeface="Times New Roman" pitchFamily="18" charset="0"/>
              <a:cs typeface="Times New Roman" pitchFamily="18" charset="0"/>
            </a:endParaRPr>
          </a:p>
          <a:p>
            <a:pPr marL="45720" indent="0" algn="just">
              <a:buNone/>
            </a:pPr>
            <a:r>
              <a:rPr lang="en-US"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Қаһар</a:t>
            </a:r>
            <a:r>
              <a:rPr lang="ru-RU" sz="2800" b="1" dirty="0" smtClean="0">
                <a:solidFill>
                  <a:schemeClr val="tx1">
                    <a:lumMod val="95000"/>
                    <a:lumOff val="5000"/>
                  </a:schemeClr>
                </a:solidFill>
                <a:latin typeface="Times New Roman" pitchFamily="18" charset="0"/>
                <a:cs typeface="Times New Roman" pitchFamily="18" charset="0"/>
              </a:rPr>
              <a:t> </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субъектте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өте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маңызды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қажетт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л</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кт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күшт</a:t>
            </a:r>
            <a:r>
              <a:rPr lang="en-US" sz="2800" dirty="0" err="1" smtClean="0">
                <a:solidFill>
                  <a:schemeClr val="tx1">
                    <a:lumMod val="95000"/>
                    <a:lumOff val="5000"/>
                  </a:schemeClr>
                </a:solidFill>
                <a:latin typeface="Times New Roman" pitchFamily="18" charset="0"/>
                <a:cs typeface="Times New Roman" pitchFamily="18" charset="0"/>
              </a:rPr>
              <a:t>i</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кедерг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ге</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ұшырап</a:t>
            </a:r>
            <a:r>
              <a:rPr lang="ru-RU" sz="2800" dirty="0" smtClean="0">
                <a:solidFill>
                  <a:schemeClr val="tx1">
                    <a:lumMod val="95000"/>
                    <a:lumOff val="5000"/>
                  </a:schemeClr>
                </a:solidFill>
                <a:latin typeface="Times New Roman" pitchFamily="18" charset="0"/>
                <a:cs typeface="Times New Roman" pitchFamily="18" charset="0"/>
              </a:rPr>
              <a:t>,</a:t>
            </a:r>
            <a:r>
              <a:rPr lang="en-US"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орындалу</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мүмк</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err="1" smtClean="0">
                <a:solidFill>
                  <a:schemeClr val="tx1">
                    <a:lumMod val="95000"/>
                    <a:lumOff val="5000"/>
                  </a:schemeClr>
                </a:solidFill>
                <a:latin typeface="Times New Roman" pitchFamily="18" charset="0"/>
                <a:cs typeface="Times New Roman" pitchFamily="18" charset="0"/>
              </a:rPr>
              <a:t>нд</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г</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ң </a:t>
            </a:r>
            <a:r>
              <a:rPr lang="ru-RU" sz="2800" dirty="0" err="1" smtClean="0">
                <a:solidFill>
                  <a:schemeClr val="tx1">
                    <a:lumMod val="95000"/>
                    <a:lumOff val="5000"/>
                  </a:schemeClr>
                </a:solidFill>
                <a:latin typeface="Times New Roman" pitchFamily="18" charset="0"/>
                <a:cs typeface="Times New Roman" pitchFamily="18" charset="0"/>
              </a:rPr>
              <a:t>кенеттен</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жойылуына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байланысты</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пайда</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болып</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дүлей көр</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с берет</a:t>
            </a:r>
            <a:r>
              <a:rPr lang="en-US" sz="2800" dirty="0" err="1" smtClean="0">
                <a:solidFill>
                  <a:schemeClr val="tx1">
                    <a:lumMod val="95000"/>
                    <a:lumOff val="5000"/>
                  </a:schemeClr>
                </a:solidFill>
                <a:latin typeface="Times New Roman" pitchFamily="18" charset="0"/>
                <a:cs typeface="Times New Roman" pitchFamily="18" charset="0"/>
              </a:rPr>
              <a:t>i</a:t>
            </a:r>
            <a:r>
              <a:rPr lang="ru-RU" sz="2800" dirty="0" smtClean="0">
                <a:solidFill>
                  <a:schemeClr val="tx1">
                    <a:lumMod val="95000"/>
                    <a:lumOff val="5000"/>
                  </a:schemeClr>
                </a:solidFill>
                <a:latin typeface="Times New Roman" pitchFamily="18" charset="0"/>
                <a:cs typeface="Times New Roman" pitchFamily="18" charset="0"/>
              </a:rPr>
              <a:t>н </a:t>
            </a:r>
            <a:r>
              <a:rPr lang="ru-RU" sz="2800" dirty="0" err="1" smtClean="0">
                <a:solidFill>
                  <a:schemeClr val="tx1">
                    <a:lumMod val="95000"/>
                    <a:lumOff val="5000"/>
                  </a:schemeClr>
                </a:solidFill>
                <a:latin typeface="Times New Roman" pitchFamily="18" charset="0"/>
                <a:cs typeface="Times New Roman" pitchFamily="18" charset="0"/>
              </a:rPr>
              <a:t>ұнамсыз</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эмоциялық</a:t>
            </a:r>
            <a:r>
              <a:rPr lang="ru-RU" sz="2800" dirty="0" smtClean="0">
                <a:solidFill>
                  <a:schemeClr val="tx1">
                    <a:lumMod val="95000"/>
                    <a:lumOff val="5000"/>
                  </a:schemeClr>
                </a:solidFill>
                <a:latin typeface="Times New Roman" pitchFamily="18" charset="0"/>
                <a:cs typeface="Times New Roman" pitchFamily="18" charset="0"/>
              </a:rPr>
              <a:t> </a:t>
            </a:r>
            <a:r>
              <a:rPr lang="ru-RU" sz="2800" dirty="0" err="1" smtClean="0">
                <a:solidFill>
                  <a:schemeClr val="tx1">
                    <a:lumMod val="95000"/>
                    <a:lumOff val="5000"/>
                  </a:schemeClr>
                </a:solidFill>
                <a:latin typeface="Times New Roman" pitchFamily="18" charset="0"/>
                <a:cs typeface="Times New Roman" pitchFamily="18" charset="0"/>
              </a:rPr>
              <a:t>қалып</a:t>
            </a:r>
            <a:r>
              <a:rPr lang="ru-RU" sz="2800" dirty="0" smtClean="0">
                <a:solidFill>
                  <a:schemeClr val="tx1">
                    <a:lumMod val="95000"/>
                    <a:lumOff val="5000"/>
                  </a:schemeClr>
                </a:solidFill>
                <a:latin typeface="Times New Roman" pitchFamily="18" charset="0"/>
                <a:cs typeface="Times New Roman" pitchFamily="18" charset="0"/>
              </a:rPr>
              <a:t>.</a:t>
            </a:r>
          </a:p>
          <a:p>
            <a:pPr marL="45720" indent="0" algn="just">
              <a:buNone/>
            </a:pP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smtClean="0">
                <a:solidFill>
                  <a:schemeClr val="tx1">
                    <a:lumMod val="95000"/>
                    <a:lumOff val="5000"/>
                  </a:schemeClr>
                </a:solidFill>
                <a:latin typeface="Times New Roman" pitchFamily="18" charset="0"/>
                <a:cs typeface="Times New Roman" pitchFamily="18" charset="0"/>
              </a:rPr>
              <a:t>Ұялу</a:t>
            </a:r>
            <a:r>
              <a:rPr lang="ru-RU" sz="2800" b="1" dirty="0" smtClean="0">
                <a:solidFill>
                  <a:schemeClr val="tx1">
                    <a:lumMod val="95000"/>
                    <a:lumOff val="5000"/>
                  </a:schemeClr>
                </a:solidFill>
                <a:latin typeface="Times New Roman" pitchFamily="18" charset="0"/>
                <a:cs typeface="Times New Roman" pitchFamily="18" charset="0"/>
              </a:rPr>
              <a:t> </a:t>
            </a:r>
            <a:r>
              <a:rPr lang="ru-RU" sz="2800" b="1" dirty="0" err="1">
                <a:solidFill>
                  <a:schemeClr val="tx1">
                    <a:lumMod val="95000"/>
                    <a:lumOff val="5000"/>
                  </a:schemeClr>
                </a:solidFill>
                <a:latin typeface="Times New Roman" pitchFamily="18" charset="0"/>
                <a:cs typeface="Times New Roman" pitchFamily="18" charset="0"/>
              </a:rPr>
              <a:t>эмоциясы</a:t>
            </a:r>
            <a:r>
              <a:rPr lang="ru-RU" sz="2800" b="1" dirty="0">
                <a:solidFill>
                  <a:schemeClr val="tx1">
                    <a:lumMod val="95000"/>
                    <a:lumOff val="5000"/>
                  </a:schemeClr>
                </a:solidFill>
                <a:latin typeface="Times New Roman" pitchFamily="18" charset="0"/>
                <a:cs typeface="Times New Roman" pitchFamily="18" charset="0"/>
              </a:rPr>
              <a:t> </a:t>
            </a:r>
            <a:r>
              <a:rPr lang="ru-RU" sz="2800" dirty="0">
                <a:solidFill>
                  <a:schemeClr val="tx1">
                    <a:lumMod val="95000"/>
                    <a:lumOff val="5000"/>
                  </a:schemeClr>
                </a:solidFill>
                <a:latin typeface="Times New Roman" pitchFamily="18" charset="0"/>
                <a:cs typeface="Times New Roman" pitchFamily="18" charset="0"/>
              </a:rPr>
              <a:t>- </a:t>
            </a:r>
            <a:r>
              <a:rPr lang="ru-RU" sz="2800" dirty="0" smtClean="0">
                <a:solidFill>
                  <a:schemeClr val="tx1">
                    <a:lumMod val="95000"/>
                    <a:lumOff val="5000"/>
                  </a:schemeClr>
                </a:solidFill>
                <a:latin typeface="Times New Roman" pitchFamily="18" charset="0"/>
                <a:cs typeface="Times New Roman" pitchFamily="18" charset="0"/>
              </a:rPr>
              <a:t> субъект </a:t>
            </a:r>
            <a:r>
              <a:rPr lang="ru-RU" sz="2800" dirty="0" err="1">
                <a:solidFill>
                  <a:schemeClr val="tx1">
                    <a:lumMod val="95000"/>
                    <a:lumOff val="5000"/>
                  </a:schemeClr>
                </a:solidFill>
                <a:latin typeface="Times New Roman" pitchFamily="18" charset="0"/>
                <a:cs typeface="Times New Roman" pitchFamily="18" charset="0"/>
              </a:rPr>
              <a:t>өзiне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көзқарасына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ойына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тұлғалық</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қасиетерiне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қатынастарына</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сыртқы</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ерекшелiгiне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сәйкес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емес</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әрекеттерiн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жасаған</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кезде</a:t>
            </a:r>
            <a:r>
              <a:rPr lang="ru-RU" sz="2800" dirty="0">
                <a:solidFill>
                  <a:schemeClr val="tx1">
                    <a:lumMod val="95000"/>
                    <a:lumOff val="5000"/>
                  </a:schemeClr>
                </a:solidFill>
                <a:latin typeface="Times New Roman" pitchFamily="18" charset="0"/>
                <a:cs typeface="Times New Roman" pitchFamily="18" charset="0"/>
              </a:rPr>
              <a:t> </a:t>
            </a:r>
            <a:r>
              <a:rPr lang="ru-RU" sz="2800" dirty="0" err="1">
                <a:solidFill>
                  <a:schemeClr val="tx1">
                    <a:lumMod val="95000"/>
                    <a:lumOff val="5000"/>
                  </a:schemeClr>
                </a:solidFill>
                <a:latin typeface="Times New Roman" pitchFamily="18" charset="0"/>
                <a:cs typeface="Times New Roman" pitchFamily="18" charset="0"/>
              </a:rPr>
              <a:t>туады</a:t>
            </a:r>
            <a:r>
              <a:rPr lang="ru-RU" sz="2800" dirty="0">
                <a:solidFill>
                  <a:schemeClr val="tx1">
                    <a:lumMod val="95000"/>
                    <a:lumOff val="5000"/>
                  </a:schemeClr>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2483344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242</TotalTime>
  <Words>1163</Words>
  <Application>Microsoft Office PowerPoint</Application>
  <PresentationFormat>Экран (4:3)</PresentationFormat>
  <Paragraphs>36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Грань</vt:lpstr>
      <vt:lpstr>6 дәріс. Эмоция және сезім. Ерік</vt:lpstr>
      <vt:lpstr>Слайд 2</vt:lpstr>
      <vt:lpstr>Слайд 3</vt:lpstr>
      <vt:lpstr>Слайд 4</vt:lpstr>
      <vt:lpstr>Слайд 5</vt:lpstr>
      <vt:lpstr>Слайд 6</vt:lpstr>
      <vt:lpstr>2. Эмоцияның қызметтерi</vt:lpstr>
      <vt:lpstr>Слайд 8</vt:lpstr>
      <vt:lpstr>Слайд 9</vt:lpstr>
      <vt:lpstr>Слайд 10</vt:lpstr>
      <vt:lpstr>Слайд 11</vt:lpstr>
      <vt:lpstr>Слайд 12</vt:lpstr>
      <vt:lpstr>Слайд 13</vt:lpstr>
      <vt:lpstr>Слайд 14</vt:lpstr>
      <vt:lpstr>Слайд 15</vt:lpstr>
      <vt:lpstr>4. Сезiмдердiң психологиялық сипаттамасы</vt:lpstr>
      <vt:lpstr>5. Жоғары сезiмдер</vt:lpstr>
      <vt:lpstr>6. Ерiк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Физика – техникалық факультеті  Психикалық процестер</dc:title>
  <dc:creator>Altynai</dc:creator>
  <cp:lastModifiedBy>zholdassova</cp:lastModifiedBy>
  <cp:revision>27</cp:revision>
  <dcterms:created xsi:type="dcterms:W3CDTF">2014-02-19T15:04:32Z</dcterms:created>
  <dcterms:modified xsi:type="dcterms:W3CDTF">2016-10-14T10:44:04Z</dcterms:modified>
</cp:coreProperties>
</file>